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Georgia" panose="02040502050405020303" pitchFamily="18"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58" y="5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ts val="1100"/>
              <a:buChar char="●"/>
              <a:defRPr sz="1100"/>
            </a:lvl1pPr>
            <a:lvl2pPr lvl="1">
              <a:spcBef>
                <a:spcPts val="0"/>
              </a:spcBef>
              <a:buSzPts val="1100"/>
              <a:buChar char="○"/>
              <a:defRPr sz="1100"/>
            </a:lvl2pPr>
            <a:lvl3pPr lvl="2">
              <a:spcBef>
                <a:spcPts val="0"/>
              </a:spcBef>
              <a:buSzPts val="1100"/>
              <a:buChar char="■"/>
              <a:defRPr sz="1100"/>
            </a:lvl3pPr>
            <a:lvl4pPr lvl="3">
              <a:spcBef>
                <a:spcPts val="0"/>
              </a:spcBef>
              <a:buSzPts val="1100"/>
              <a:buChar char="●"/>
              <a:defRPr sz="1100"/>
            </a:lvl4pPr>
            <a:lvl5pPr lvl="4">
              <a:spcBef>
                <a:spcPts val="0"/>
              </a:spcBef>
              <a:buSzPts val="1100"/>
              <a:buChar char="○"/>
              <a:defRPr sz="1100"/>
            </a:lvl5pPr>
            <a:lvl6pPr lvl="5">
              <a:spcBef>
                <a:spcPts val="0"/>
              </a:spcBef>
              <a:buSzPts val="1100"/>
              <a:buChar char="■"/>
              <a:defRPr sz="1100"/>
            </a:lvl6pPr>
            <a:lvl7pPr lvl="6">
              <a:spcBef>
                <a:spcPts val="0"/>
              </a:spcBef>
              <a:buSzPts val="1100"/>
              <a:buChar char="●"/>
              <a:defRPr sz="1100"/>
            </a:lvl7pPr>
            <a:lvl8pPr lvl="7">
              <a:spcBef>
                <a:spcPts val="0"/>
              </a:spcBef>
              <a:buSzPts val="1100"/>
              <a:buChar char="○"/>
              <a:defRPr sz="1100"/>
            </a:lvl8pPr>
            <a:lvl9pPr lvl="8">
              <a:spcBef>
                <a:spcPts val="0"/>
              </a:spcBef>
              <a:buSzPts val="1100"/>
              <a:buChar char="■"/>
              <a:defRPr sz="1100"/>
            </a:lvl9pPr>
          </a:lstStyle>
          <a:p>
            <a:endParaRPr/>
          </a:p>
        </p:txBody>
      </p:sp>
    </p:spTree>
    <p:extLst>
      <p:ext uri="{BB962C8B-B14F-4D97-AF65-F5344CB8AC3E}">
        <p14:creationId xmlns:p14="http://schemas.microsoft.com/office/powerpoint/2010/main" val="316964712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1971091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3309487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3699842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2044666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1297041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69151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1296729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2851872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1551064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3674969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3697120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2156060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wrap="square" lIns="91425" tIns="91425" rIns="91425" bIns="91425" anchor="b" anchorCtr="0"/>
          <a:lstStyle>
            <a:lvl1pPr lvl="0" algn="ctr">
              <a:spcBef>
                <a:spcPts val="0"/>
              </a:spcBef>
              <a:buSzPts val="5200"/>
              <a:buNone/>
              <a:defRPr sz="5200"/>
            </a:lvl1pPr>
            <a:lvl2pPr lvl="1" algn="ctr">
              <a:spcBef>
                <a:spcPts val="0"/>
              </a:spcBef>
              <a:buSzPts val="5200"/>
              <a:buNone/>
              <a:defRPr sz="5200"/>
            </a:lvl2pPr>
            <a:lvl3pPr lvl="2" algn="ctr">
              <a:spcBef>
                <a:spcPts val="0"/>
              </a:spcBef>
              <a:buSzPts val="5200"/>
              <a:buNone/>
              <a:defRPr sz="5200"/>
            </a:lvl3pPr>
            <a:lvl4pPr lvl="3" algn="ctr">
              <a:spcBef>
                <a:spcPts val="0"/>
              </a:spcBef>
              <a:buSzPts val="5200"/>
              <a:buNone/>
              <a:defRPr sz="5200"/>
            </a:lvl4pPr>
            <a:lvl5pPr lvl="4" algn="ctr">
              <a:spcBef>
                <a:spcPts val="0"/>
              </a:spcBef>
              <a:buSzPts val="5200"/>
              <a:buNone/>
              <a:defRPr sz="5200"/>
            </a:lvl5pPr>
            <a:lvl6pPr lvl="5" algn="ctr">
              <a:spcBef>
                <a:spcPts val="0"/>
              </a:spcBef>
              <a:buSzPts val="5200"/>
              <a:buNone/>
              <a:defRPr sz="5200"/>
            </a:lvl6pPr>
            <a:lvl7pPr lvl="6" algn="ctr">
              <a:spcBef>
                <a:spcPts val="0"/>
              </a:spcBef>
              <a:buSzPts val="5200"/>
              <a:buNone/>
              <a:defRPr sz="5200"/>
            </a:lvl7pPr>
            <a:lvl8pPr lvl="7" algn="ctr">
              <a:spcBef>
                <a:spcPts val="0"/>
              </a:spcBef>
              <a:buSzPts val="5200"/>
              <a:buNone/>
              <a:defRPr sz="5200"/>
            </a:lvl8pPr>
            <a:lvl9pPr lvl="8" algn="ctr">
              <a:spcBef>
                <a:spcPts val="0"/>
              </a:spcBef>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wrap="square" lIns="91425" tIns="91425" rIns="91425" bIns="91425" anchor="b" anchorCtr="0"/>
          <a:lstStyle>
            <a:lvl1pPr lvl="0" algn="ctr">
              <a:spcBef>
                <a:spcPts val="0"/>
              </a:spcBef>
              <a:buSzPts val="12000"/>
              <a:buNone/>
              <a:defRPr sz="12000"/>
            </a:lvl1pPr>
            <a:lvl2pPr lvl="1" algn="ctr">
              <a:spcBef>
                <a:spcPts val="0"/>
              </a:spcBef>
              <a:buSzPts val="12000"/>
              <a:buNone/>
              <a:defRPr sz="12000"/>
            </a:lvl2pPr>
            <a:lvl3pPr lvl="2" algn="ctr">
              <a:spcBef>
                <a:spcPts val="0"/>
              </a:spcBef>
              <a:buSzPts val="12000"/>
              <a:buNone/>
              <a:defRPr sz="12000"/>
            </a:lvl3pPr>
            <a:lvl4pPr lvl="3" algn="ctr">
              <a:spcBef>
                <a:spcPts val="0"/>
              </a:spcBef>
              <a:buSzPts val="12000"/>
              <a:buNone/>
              <a:defRPr sz="12000"/>
            </a:lvl4pPr>
            <a:lvl5pPr lvl="4" algn="ctr">
              <a:spcBef>
                <a:spcPts val="0"/>
              </a:spcBef>
              <a:buSzPts val="12000"/>
              <a:buNone/>
              <a:defRPr sz="12000"/>
            </a:lvl5pPr>
            <a:lvl6pPr lvl="5" algn="ctr">
              <a:spcBef>
                <a:spcPts val="0"/>
              </a:spcBef>
              <a:buSzPts val="12000"/>
              <a:buNone/>
              <a:defRPr sz="12000"/>
            </a:lvl6pPr>
            <a:lvl7pPr lvl="6" algn="ctr">
              <a:spcBef>
                <a:spcPts val="0"/>
              </a:spcBef>
              <a:buSzPts val="12000"/>
              <a:buNone/>
              <a:defRPr sz="12000"/>
            </a:lvl7pPr>
            <a:lvl8pPr lvl="7" algn="ctr">
              <a:spcBef>
                <a:spcPts val="0"/>
              </a:spcBef>
              <a:buSzPts val="12000"/>
              <a:buNone/>
              <a:defRPr sz="12000"/>
            </a:lvl8pPr>
            <a:lvl9pPr lvl="8" algn="ctr">
              <a:spcBef>
                <a:spcPts val="0"/>
              </a:spcBef>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wrap="square" lIns="91425" tIns="91425" rIns="91425" bIns="91425" anchor="t" anchorCtr="0"/>
          <a:lstStyle>
            <a:lvl1pPr lvl="0" algn="ctr">
              <a:spcBef>
                <a:spcPts val="0"/>
              </a:spcBef>
              <a:buSzPts val="1800"/>
              <a:buChar char="●"/>
              <a:defRPr/>
            </a:lvl1pPr>
            <a:lvl2pPr lvl="1" algn="ctr">
              <a:spcBef>
                <a:spcPts val="0"/>
              </a:spcBef>
              <a:buSzPts val="1400"/>
              <a:buChar char="○"/>
              <a:defRPr/>
            </a:lvl2pPr>
            <a:lvl3pPr lvl="2" algn="ctr">
              <a:spcBef>
                <a:spcPts val="0"/>
              </a:spcBef>
              <a:buSzPts val="1400"/>
              <a:buChar char="■"/>
              <a:defRPr/>
            </a:lvl3pPr>
            <a:lvl4pPr lvl="3" algn="ctr">
              <a:spcBef>
                <a:spcPts val="0"/>
              </a:spcBef>
              <a:buSzPts val="1400"/>
              <a:buChar char="●"/>
              <a:defRPr/>
            </a:lvl4pPr>
            <a:lvl5pPr lvl="4" algn="ctr">
              <a:spcBef>
                <a:spcPts val="0"/>
              </a:spcBef>
              <a:buSzPts val="1400"/>
              <a:buChar char="○"/>
              <a:defRPr/>
            </a:lvl5pPr>
            <a:lvl6pPr lvl="5" algn="ctr">
              <a:spcBef>
                <a:spcPts val="0"/>
              </a:spcBef>
              <a:buSzPts val="1400"/>
              <a:buChar char="■"/>
              <a:defRPr/>
            </a:lvl6pPr>
            <a:lvl7pPr lvl="6" algn="ctr">
              <a:spcBef>
                <a:spcPts val="0"/>
              </a:spcBef>
              <a:buSzPts val="1400"/>
              <a:buChar char="●"/>
              <a:defRPr/>
            </a:lvl7pPr>
            <a:lvl8pPr lvl="7" algn="ctr">
              <a:spcBef>
                <a:spcPts val="0"/>
              </a:spcBef>
              <a:buSzPts val="1400"/>
              <a:buChar char="○"/>
              <a:defRPr/>
            </a:lvl8pPr>
            <a:lvl9pPr lvl="8" algn="ctr">
              <a:spcBef>
                <a:spcPts val="0"/>
              </a:spcBef>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wrap="square" lIns="91425" tIns="91425" rIns="91425" bIns="91425" anchor="ctr" anchorCtr="0"/>
          <a:lstStyle>
            <a:lvl1pPr lvl="0" algn="ctr">
              <a:spcBef>
                <a:spcPts val="0"/>
              </a:spcBef>
              <a:buSzPts val="3600"/>
              <a:buNone/>
              <a:defRPr sz="3600"/>
            </a:lvl1pPr>
            <a:lvl2pPr lvl="1" algn="ctr">
              <a:spcBef>
                <a:spcPts val="0"/>
              </a:spcBef>
              <a:buSzPts val="3600"/>
              <a:buNone/>
              <a:defRPr sz="3600"/>
            </a:lvl2pPr>
            <a:lvl3pPr lvl="2" algn="ctr">
              <a:spcBef>
                <a:spcPts val="0"/>
              </a:spcBef>
              <a:buSzPts val="3600"/>
              <a:buNone/>
              <a:defRPr sz="3600"/>
            </a:lvl3pPr>
            <a:lvl4pPr lvl="3" algn="ctr">
              <a:spcBef>
                <a:spcPts val="0"/>
              </a:spcBef>
              <a:buSzPts val="3600"/>
              <a:buNone/>
              <a:defRPr sz="3600"/>
            </a:lvl4pPr>
            <a:lvl5pPr lvl="4" algn="ctr">
              <a:spcBef>
                <a:spcPts val="0"/>
              </a:spcBef>
              <a:buSzPts val="3600"/>
              <a:buNone/>
              <a:defRPr sz="3600"/>
            </a:lvl5pPr>
            <a:lvl6pPr lvl="5" algn="ctr">
              <a:spcBef>
                <a:spcPts val="0"/>
              </a:spcBef>
              <a:buSzPts val="3600"/>
              <a:buNone/>
              <a:defRPr sz="3600"/>
            </a:lvl6pPr>
            <a:lvl7pPr lvl="6" algn="ctr">
              <a:spcBef>
                <a:spcPts val="0"/>
              </a:spcBef>
              <a:buSzPts val="3600"/>
              <a:buNone/>
              <a:defRPr sz="3600"/>
            </a:lvl7pPr>
            <a:lvl8pPr lvl="7" algn="ctr">
              <a:spcBef>
                <a:spcPts val="0"/>
              </a:spcBef>
              <a:buSzPts val="3600"/>
              <a:buNone/>
              <a:defRPr sz="3600"/>
            </a:lvl8pPr>
            <a:lvl9pPr lvl="8" algn="ctr">
              <a:spcBef>
                <a:spcPts val="0"/>
              </a:spcBef>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wrap="square" lIns="91425" tIns="91425" rIns="91425" bIns="91425" anchor="t" anchorCtr="0"/>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wrap="square" lIns="91425" tIns="91425" rIns="91425" bIns="91425" anchor="t" anchorCtr="0"/>
          <a:lstStyle>
            <a:lvl1pPr lvl="0">
              <a:spcBef>
                <a:spcPts val="0"/>
              </a:spcBef>
              <a:buSzPts val="1400"/>
              <a:buChar char="●"/>
              <a:defRPr sz="14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wrap="square" lIns="91425" tIns="91425" rIns="91425" bIns="91425" anchor="t" anchorCtr="0"/>
          <a:lstStyle>
            <a:lvl1pPr lvl="0">
              <a:spcBef>
                <a:spcPts val="0"/>
              </a:spcBef>
              <a:buSzPts val="1400"/>
              <a:buChar char="●"/>
              <a:defRPr sz="14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wrap="square" lIns="91425" tIns="91425" rIns="91425" bIns="91425" anchor="b" anchorCtr="0"/>
          <a:lstStyle>
            <a:lvl1pPr lvl="0">
              <a:spcBef>
                <a:spcPts val="0"/>
              </a:spcBef>
              <a:buSzPts val="2400"/>
              <a:buNone/>
              <a:defRPr sz="2400"/>
            </a:lvl1pPr>
            <a:lvl2pPr lvl="1">
              <a:spcBef>
                <a:spcPts val="0"/>
              </a:spcBef>
              <a:buSzPts val="2400"/>
              <a:buNone/>
              <a:defRPr sz="2400"/>
            </a:lvl2pPr>
            <a:lvl3pPr lvl="2">
              <a:spcBef>
                <a:spcPts val="0"/>
              </a:spcBef>
              <a:buSzPts val="2400"/>
              <a:buNone/>
              <a:defRPr sz="2400"/>
            </a:lvl3pPr>
            <a:lvl4pPr lvl="3">
              <a:spcBef>
                <a:spcPts val="0"/>
              </a:spcBef>
              <a:buSzPts val="2400"/>
              <a:buNone/>
              <a:defRPr sz="2400"/>
            </a:lvl4pPr>
            <a:lvl5pPr lvl="4">
              <a:spcBef>
                <a:spcPts val="0"/>
              </a:spcBef>
              <a:buSzPts val="2400"/>
              <a:buNone/>
              <a:defRPr sz="2400"/>
            </a:lvl5pPr>
            <a:lvl6pPr lvl="5">
              <a:spcBef>
                <a:spcPts val="0"/>
              </a:spcBef>
              <a:buSzPts val="2400"/>
              <a:buNone/>
              <a:defRPr sz="2400"/>
            </a:lvl6pPr>
            <a:lvl7pPr lvl="6">
              <a:spcBef>
                <a:spcPts val="0"/>
              </a:spcBef>
              <a:buSzPts val="2400"/>
              <a:buNone/>
              <a:defRPr sz="2400"/>
            </a:lvl7pPr>
            <a:lvl8pPr lvl="7">
              <a:spcBef>
                <a:spcPts val="0"/>
              </a:spcBef>
              <a:buSzPts val="2400"/>
              <a:buNone/>
              <a:defRPr sz="2400"/>
            </a:lvl8pPr>
            <a:lvl9pPr lvl="8">
              <a:spcBef>
                <a:spcPts val="0"/>
              </a:spcBef>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wrap="square" lIns="91425" tIns="91425" rIns="91425" bIns="91425" anchor="t" anchorCtr="0"/>
          <a:lstStyle>
            <a:lvl1pPr lvl="0">
              <a:spcBef>
                <a:spcPts val="0"/>
              </a:spcBef>
              <a:buSzPts val="1200"/>
              <a:buChar char="●"/>
              <a:defRPr sz="12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wrap="square" lIns="91425" tIns="91425" rIns="91425" bIns="91425" anchor="ctr" anchorCtr="0"/>
          <a:lstStyle>
            <a:lvl1pPr lvl="0">
              <a:spcBef>
                <a:spcPts val="0"/>
              </a:spcBef>
              <a:buSzPts val="4800"/>
              <a:buNone/>
              <a:defRPr sz="4800"/>
            </a:lvl1pPr>
            <a:lvl2pPr lvl="1">
              <a:spcBef>
                <a:spcPts val="0"/>
              </a:spcBef>
              <a:buSzPts val="4800"/>
              <a:buNone/>
              <a:defRPr sz="4800"/>
            </a:lvl2pPr>
            <a:lvl3pPr lvl="2">
              <a:spcBef>
                <a:spcPts val="0"/>
              </a:spcBef>
              <a:buSzPts val="4800"/>
              <a:buNone/>
              <a:defRPr sz="4800"/>
            </a:lvl3pPr>
            <a:lvl4pPr lvl="3">
              <a:spcBef>
                <a:spcPts val="0"/>
              </a:spcBef>
              <a:buSzPts val="4800"/>
              <a:buNone/>
              <a:defRPr sz="4800"/>
            </a:lvl4pPr>
            <a:lvl5pPr lvl="4">
              <a:spcBef>
                <a:spcPts val="0"/>
              </a:spcBef>
              <a:buSzPts val="4800"/>
              <a:buNone/>
              <a:defRPr sz="4800"/>
            </a:lvl5pPr>
            <a:lvl6pPr lvl="5">
              <a:spcBef>
                <a:spcPts val="0"/>
              </a:spcBef>
              <a:buSzPts val="4800"/>
              <a:buNone/>
              <a:defRPr sz="4800"/>
            </a:lvl6pPr>
            <a:lvl7pPr lvl="6">
              <a:spcBef>
                <a:spcPts val="0"/>
              </a:spcBef>
              <a:buSzPts val="4800"/>
              <a:buNone/>
              <a:defRPr sz="4800"/>
            </a:lvl7pPr>
            <a:lvl8pPr lvl="7">
              <a:spcBef>
                <a:spcPts val="0"/>
              </a:spcBef>
              <a:buSzPts val="4800"/>
              <a:buNone/>
              <a:defRPr sz="4800"/>
            </a:lvl8pPr>
            <a:lvl9pPr lvl="8">
              <a:spcBef>
                <a:spcPts val="0"/>
              </a:spcBef>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marL="0" lvl="0" indent="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wrap="square" lIns="91425" tIns="91425" rIns="91425" bIns="91425" anchor="b" anchorCtr="0"/>
          <a:lstStyle>
            <a:lvl1pPr lvl="0" algn="ctr">
              <a:spcBef>
                <a:spcPts val="0"/>
              </a:spcBef>
              <a:buSzPts val="4200"/>
              <a:buNone/>
              <a:defRPr sz="4200"/>
            </a:lvl1pPr>
            <a:lvl2pPr lvl="1" algn="ctr">
              <a:spcBef>
                <a:spcPts val="0"/>
              </a:spcBef>
              <a:buSzPts val="4200"/>
              <a:buNone/>
              <a:defRPr sz="4200"/>
            </a:lvl2pPr>
            <a:lvl3pPr lvl="2" algn="ctr">
              <a:spcBef>
                <a:spcPts val="0"/>
              </a:spcBef>
              <a:buSzPts val="4200"/>
              <a:buNone/>
              <a:defRPr sz="4200"/>
            </a:lvl3pPr>
            <a:lvl4pPr lvl="3" algn="ctr">
              <a:spcBef>
                <a:spcPts val="0"/>
              </a:spcBef>
              <a:buSzPts val="4200"/>
              <a:buNone/>
              <a:defRPr sz="4200"/>
            </a:lvl4pPr>
            <a:lvl5pPr lvl="4" algn="ctr">
              <a:spcBef>
                <a:spcPts val="0"/>
              </a:spcBef>
              <a:buSzPts val="4200"/>
              <a:buNone/>
              <a:defRPr sz="4200"/>
            </a:lvl5pPr>
            <a:lvl6pPr lvl="5" algn="ctr">
              <a:spcBef>
                <a:spcPts val="0"/>
              </a:spcBef>
              <a:buSzPts val="4200"/>
              <a:buNone/>
              <a:defRPr sz="4200"/>
            </a:lvl6pPr>
            <a:lvl7pPr lvl="6" algn="ctr">
              <a:spcBef>
                <a:spcPts val="0"/>
              </a:spcBef>
              <a:buSzPts val="4200"/>
              <a:buNone/>
              <a:defRPr sz="4200"/>
            </a:lvl7pPr>
            <a:lvl8pPr lvl="7" algn="ctr">
              <a:spcBef>
                <a:spcPts val="0"/>
              </a:spcBef>
              <a:buSzPts val="4200"/>
              <a:buNone/>
              <a:defRPr sz="4200"/>
            </a:lvl8pPr>
            <a:lvl9pPr lvl="8" algn="ctr">
              <a:spcBef>
                <a:spcPts val="0"/>
              </a:spcBef>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wrap="square" lIns="91425" tIns="91425" rIns="91425" bIns="91425" anchor="ctr" anchorCtr="0"/>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wrap="square" lIns="91425" tIns="91425" rIns="91425" bIns="91425" anchor="ctr" anchorCtr="0"/>
          <a:lstStyle>
            <a:lvl1pPr lvl="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lvl="0">
              <a:spcBef>
                <a:spcPts val="0"/>
              </a:spcBef>
              <a:buClr>
                <a:schemeClr val="dk1"/>
              </a:buClr>
              <a:buSzPts val="2800"/>
              <a:buNone/>
              <a:defRPr sz="2800">
                <a:solidFill>
                  <a:schemeClr val="dk1"/>
                </a:solidFill>
              </a:defRPr>
            </a:lvl1pPr>
            <a:lvl2pPr lvl="1">
              <a:spcBef>
                <a:spcPts val="0"/>
              </a:spcBef>
              <a:buClr>
                <a:schemeClr val="dk1"/>
              </a:buClr>
              <a:buSzPts val="2800"/>
              <a:buNone/>
              <a:defRPr sz="2800">
                <a:solidFill>
                  <a:schemeClr val="dk1"/>
                </a:solidFill>
              </a:defRPr>
            </a:lvl2pPr>
            <a:lvl3pPr lvl="2">
              <a:spcBef>
                <a:spcPts val="0"/>
              </a:spcBef>
              <a:buClr>
                <a:schemeClr val="dk1"/>
              </a:buClr>
              <a:buSzPts val="2800"/>
              <a:buNone/>
              <a:defRPr sz="2800">
                <a:solidFill>
                  <a:schemeClr val="dk1"/>
                </a:solidFill>
              </a:defRPr>
            </a:lvl3pPr>
            <a:lvl4pPr lvl="3">
              <a:spcBef>
                <a:spcPts val="0"/>
              </a:spcBef>
              <a:buClr>
                <a:schemeClr val="dk1"/>
              </a:buClr>
              <a:buSzPts val="2800"/>
              <a:buNone/>
              <a:defRPr sz="2800">
                <a:solidFill>
                  <a:schemeClr val="dk1"/>
                </a:solidFill>
              </a:defRPr>
            </a:lvl4pPr>
            <a:lvl5pPr lvl="4">
              <a:spcBef>
                <a:spcPts val="0"/>
              </a:spcBef>
              <a:buClr>
                <a:schemeClr val="dk1"/>
              </a:buClr>
              <a:buSzPts val="2800"/>
              <a:buNone/>
              <a:defRPr sz="2800">
                <a:solidFill>
                  <a:schemeClr val="dk1"/>
                </a:solidFill>
              </a:defRPr>
            </a:lvl5pPr>
            <a:lvl6pPr lvl="5">
              <a:spcBef>
                <a:spcPts val="0"/>
              </a:spcBef>
              <a:buClr>
                <a:schemeClr val="dk1"/>
              </a:buClr>
              <a:buSzPts val="2800"/>
              <a:buNone/>
              <a:defRPr sz="2800">
                <a:solidFill>
                  <a:schemeClr val="dk1"/>
                </a:solidFill>
              </a:defRPr>
            </a:lvl6pPr>
            <a:lvl7pPr lvl="6">
              <a:spcBef>
                <a:spcPts val="0"/>
              </a:spcBef>
              <a:buClr>
                <a:schemeClr val="dk1"/>
              </a:buClr>
              <a:buSzPts val="2800"/>
              <a:buNone/>
              <a:defRPr sz="2800">
                <a:solidFill>
                  <a:schemeClr val="dk1"/>
                </a:solidFill>
              </a:defRPr>
            </a:lvl7pPr>
            <a:lvl8pPr lvl="7">
              <a:spcBef>
                <a:spcPts val="0"/>
              </a:spcBef>
              <a:buClr>
                <a:schemeClr val="dk1"/>
              </a:buClr>
              <a:buSzPts val="2800"/>
              <a:buNone/>
              <a:defRPr sz="2800">
                <a:solidFill>
                  <a:schemeClr val="dk1"/>
                </a:solidFill>
              </a:defRPr>
            </a:lvl8pPr>
            <a:lvl9pPr lvl="8">
              <a:spcBef>
                <a:spcPts val="0"/>
              </a:spcBef>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ts val="1800"/>
              <a:buChar char="●"/>
              <a:defRPr sz="1800">
                <a:solidFill>
                  <a:schemeClr val="dk2"/>
                </a:solidFill>
              </a:defRPr>
            </a:lvl1pPr>
            <a:lvl2pPr lvl="1">
              <a:lnSpc>
                <a:spcPct val="115000"/>
              </a:lnSpc>
              <a:spcBef>
                <a:spcPts val="0"/>
              </a:spcBef>
              <a:spcAft>
                <a:spcPts val="1600"/>
              </a:spcAft>
              <a:buClr>
                <a:schemeClr val="dk2"/>
              </a:buClr>
              <a:buSzPts val="1400"/>
              <a:buChar char="○"/>
              <a:defRPr>
                <a:solidFill>
                  <a:schemeClr val="dk2"/>
                </a:solidFill>
              </a:defRPr>
            </a:lvl2pPr>
            <a:lvl3pPr lvl="2">
              <a:lnSpc>
                <a:spcPct val="115000"/>
              </a:lnSpc>
              <a:spcBef>
                <a:spcPts val="0"/>
              </a:spcBef>
              <a:spcAft>
                <a:spcPts val="1600"/>
              </a:spcAft>
              <a:buClr>
                <a:schemeClr val="dk2"/>
              </a:buClr>
              <a:buSzPts val="1400"/>
              <a:buChar char="■"/>
              <a:defRPr>
                <a:solidFill>
                  <a:schemeClr val="dk2"/>
                </a:solidFill>
              </a:defRPr>
            </a:lvl3pPr>
            <a:lvl4pPr lvl="3">
              <a:lnSpc>
                <a:spcPct val="115000"/>
              </a:lnSpc>
              <a:spcBef>
                <a:spcPts val="0"/>
              </a:spcBef>
              <a:spcAft>
                <a:spcPts val="1600"/>
              </a:spcAft>
              <a:buClr>
                <a:schemeClr val="dk2"/>
              </a:buClr>
              <a:buSzPts val="1400"/>
              <a:buChar char="●"/>
              <a:defRPr>
                <a:solidFill>
                  <a:schemeClr val="dk2"/>
                </a:solidFill>
              </a:defRPr>
            </a:lvl4pPr>
            <a:lvl5pPr lvl="4">
              <a:lnSpc>
                <a:spcPct val="115000"/>
              </a:lnSpc>
              <a:spcBef>
                <a:spcPts val="0"/>
              </a:spcBef>
              <a:spcAft>
                <a:spcPts val="1600"/>
              </a:spcAft>
              <a:buClr>
                <a:schemeClr val="dk2"/>
              </a:buClr>
              <a:buSzPts val="1400"/>
              <a:buChar char="○"/>
              <a:defRPr>
                <a:solidFill>
                  <a:schemeClr val="dk2"/>
                </a:solidFill>
              </a:defRPr>
            </a:lvl5pPr>
            <a:lvl6pPr lvl="5">
              <a:lnSpc>
                <a:spcPct val="115000"/>
              </a:lnSpc>
              <a:spcBef>
                <a:spcPts val="0"/>
              </a:spcBef>
              <a:spcAft>
                <a:spcPts val="1600"/>
              </a:spcAft>
              <a:buClr>
                <a:schemeClr val="dk2"/>
              </a:buClr>
              <a:buSzPts val="1400"/>
              <a:buChar char="■"/>
              <a:defRPr>
                <a:solidFill>
                  <a:schemeClr val="dk2"/>
                </a:solidFill>
              </a:defRPr>
            </a:lvl6pPr>
            <a:lvl7pPr lvl="6">
              <a:lnSpc>
                <a:spcPct val="115000"/>
              </a:lnSpc>
              <a:spcBef>
                <a:spcPts val="0"/>
              </a:spcBef>
              <a:spcAft>
                <a:spcPts val="1600"/>
              </a:spcAft>
              <a:buClr>
                <a:schemeClr val="dk2"/>
              </a:buClr>
              <a:buSzPts val="1400"/>
              <a:buChar char="●"/>
              <a:defRPr>
                <a:solidFill>
                  <a:schemeClr val="dk2"/>
                </a:solidFill>
              </a:defRPr>
            </a:lvl7pPr>
            <a:lvl8pPr lvl="7">
              <a:lnSpc>
                <a:spcPct val="115000"/>
              </a:lnSpc>
              <a:spcBef>
                <a:spcPts val="0"/>
              </a:spcBef>
              <a:spcAft>
                <a:spcPts val="1600"/>
              </a:spcAft>
              <a:buClr>
                <a:schemeClr val="dk2"/>
              </a:buClr>
              <a:buSzPts val="1400"/>
              <a:buChar char="○"/>
              <a:defRPr>
                <a:solidFill>
                  <a:schemeClr val="dk2"/>
                </a:solidFill>
              </a:defRPr>
            </a:lvl8pPr>
            <a:lvl9pPr lvl="8">
              <a:lnSpc>
                <a:spcPct val="115000"/>
              </a:lnSpc>
              <a:spcBef>
                <a:spcPts val="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lvl="0" indent="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https/blacklivesmatter.com/take-action/find-a-chapter/"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techopedia.com/definition/29047/hashtag-activism"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hyperlink" Target="http://www.newseuminstitute.org/first-amendment-center/primers/free-expression-on-social-media/" TargetMode="External"/><Relationship Id="rId4" Type="http://schemas.openxmlformats.org/officeDocument/2006/relationships/hyperlink" Target="https://blacklivesmatter.com/about/what-we-believ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newseuminstitute.org/first-amendment-center/primers/free-expression-on-social-media/"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hyperlink" Target="https://pixabay.com/en/users/7Stonesgfx-1882237/" TargetMode="External"/><Relationship Id="rId4" Type="http://schemas.openxmlformats.org/officeDocument/2006/relationships/hyperlink" Target="https://pixabay.com/p-2690966/?no_redirec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MTu-qd7HIYI"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media.vocativ.com/photos/2015/08/Screen-Shot-2015-08-06-at-2.49.25-PM.png"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https://media.vocativ.com/photos/2015/08/Screen-Shot-2015-08-06-at-3.53.28-PM.png" TargetMode="External"/><Relationship Id="rId4" Type="http://schemas.openxmlformats.org/officeDocument/2006/relationships/hyperlink" Target="https://i1.wp.com/patrissecullors.com/wp-content/uploads/2015/11/patrisse_post.pn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vimeo.com/103505904"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744575"/>
            <a:ext cx="8520600" cy="2052600"/>
          </a:xfrm>
          <a:prstGeom prst="rect">
            <a:avLst/>
          </a:prstGeom>
        </p:spPr>
        <p:txBody>
          <a:bodyPr wrap="square" lIns="91425" tIns="91425" rIns="91425" bIns="91425" anchor="b" anchorCtr="0">
            <a:noAutofit/>
          </a:bodyPr>
          <a:lstStyle/>
          <a:p>
            <a:pPr marL="0" lvl="0" indent="0">
              <a:spcBef>
                <a:spcPts val="0"/>
              </a:spcBef>
              <a:buNone/>
            </a:pPr>
            <a:r>
              <a:rPr lang="en" sz="3000"/>
              <a:t>#BLACKLIVESMATTER, FREEDOM, AND MOVEMENT</a:t>
            </a:r>
          </a:p>
        </p:txBody>
      </p:sp>
      <p:sp>
        <p:nvSpPr>
          <p:cNvPr id="55" name="Shape 55"/>
          <p:cNvSpPr txBox="1">
            <a:spLocks noGrp="1"/>
          </p:cNvSpPr>
          <p:nvPr>
            <p:ph type="subTitle" idx="1"/>
          </p:nvPr>
        </p:nvSpPr>
        <p:spPr>
          <a:xfrm>
            <a:off x="311700" y="2834125"/>
            <a:ext cx="8520600" cy="792600"/>
          </a:xfrm>
          <a:prstGeom prst="rect">
            <a:avLst/>
          </a:prstGeom>
        </p:spPr>
        <p:txBody>
          <a:bodyPr wrap="square" lIns="91425" tIns="91425" rIns="91425" bIns="91425" anchor="t" anchorCtr="0">
            <a:noAutofit/>
          </a:bodyPr>
          <a:lstStyle/>
          <a:p>
            <a:pPr marL="0" lvl="0" indent="0">
              <a:spcBef>
                <a:spcPts val="0"/>
              </a:spcBef>
              <a:buNone/>
            </a:pPr>
            <a:r>
              <a:rPr lang="en" sz="1050">
                <a:solidFill>
                  <a:srgbClr val="555555"/>
                </a:solidFill>
                <a:highlight>
                  <a:srgbClr val="FFFFFF"/>
                </a:highlight>
                <a:latin typeface="Georgia"/>
                <a:ea typeface="Georgia"/>
                <a:cs typeface="Georgia"/>
                <a:sym typeface="Georgia"/>
              </a:rPr>
              <a:t>#BlackLivesMatter is a hashtag that started the Black Lives Matter movement that spanned the world and called for the end to brutality towards Black people at the hands of law enforcement. This hashtag is a prime example of how social media encourages freedom and the movement of ideas. By analyzing the origins of free speech, and social media as well as the Black Lives Matter movement, we hope to exemplify the power that social media has on freedom and movement.</a:t>
            </a:r>
          </a:p>
          <a:p>
            <a:pPr marL="0" lvl="0" indent="0">
              <a:spcBef>
                <a:spcPts val="0"/>
              </a:spcBef>
              <a:buNone/>
            </a:pPr>
            <a:r>
              <a:rPr lang="en" sz="1050">
                <a:solidFill>
                  <a:srgbClr val="555555"/>
                </a:solidFill>
                <a:highlight>
                  <a:srgbClr val="FFFFFF"/>
                </a:highlight>
                <a:latin typeface="Georgia"/>
                <a:ea typeface="Georgia"/>
                <a:cs typeface="Georgia"/>
                <a:sym typeface="Georgia"/>
              </a:rPr>
              <a:t>Picture: Rose Colored Photo, #BlackLivesMatter CC BY 2.0</a:t>
            </a:r>
          </a:p>
          <a:p>
            <a:pPr marL="0" lvl="0" indent="0">
              <a:spcBef>
                <a:spcPts val="0"/>
              </a:spcBef>
              <a:buNone/>
            </a:pPr>
            <a:r>
              <a:rPr lang="en" sz="1050">
                <a:solidFill>
                  <a:srgbClr val="555555"/>
                </a:solidFill>
                <a:highlight>
                  <a:srgbClr val="FFFFFF"/>
                </a:highlight>
                <a:latin typeface="Georgia"/>
                <a:ea typeface="Georgia"/>
                <a:cs typeface="Georgia"/>
                <a:sym typeface="Georgia"/>
              </a:rPr>
              <a:t>https://c1.staticflickr.com/9/8630/15775890588_4367abdf69_b.jpg</a:t>
            </a:r>
          </a:p>
          <a:p>
            <a:pPr marL="0" lvl="0" indent="0">
              <a:spcBef>
                <a:spcPts val="0"/>
              </a:spcBef>
              <a:buNone/>
            </a:pPr>
            <a:endParaRPr sz="1050">
              <a:solidFill>
                <a:srgbClr val="555555"/>
              </a:solidFill>
              <a:highlight>
                <a:srgbClr val="FFFFFF"/>
              </a:highlight>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#BLACKLIVESMATTER GAINS VISABILITY</a:t>
            </a:r>
          </a:p>
        </p:txBody>
      </p:sp>
      <p:sp>
        <p:nvSpPr>
          <p:cNvPr id="110" name="Shape 110"/>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69850">
              <a:spcBef>
                <a:spcPts val="0"/>
              </a:spcBef>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After the protests in Ferghuson the use of the hashtag skyrockets.</a:t>
            </a:r>
          </a:p>
          <a:p>
            <a:pPr marL="0" lvl="0" indent="0">
              <a:spcBef>
                <a:spcPts val="0"/>
              </a:spcBef>
              <a:buNone/>
            </a:pPr>
            <a:r>
              <a:rPr lang="en" sz="1050">
                <a:solidFill>
                  <a:srgbClr val="555555"/>
                </a:solidFill>
                <a:highlight>
                  <a:srgbClr val="FFFFFF"/>
                </a:highlight>
                <a:latin typeface="Georgia"/>
                <a:ea typeface="Georgia"/>
                <a:cs typeface="Georgia"/>
                <a:sym typeface="Georgia"/>
              </a:rPr>
              <a:t>"A</a:t>
            </a:r>
            <a:r>
              <a:rPr lang="en" sz="1050">
                <a:solidFill>
                  <a:srgbClr val="555555"/>
                </a:solidFill>
                <a:latin typeface="Georgia"/>
                <a:ea typeface="Georgia"/>
                <a:cs typeface="Georgia"/>
                <a:sym typeface="Georgia"/>
              </a:rPr>
              <a:t>ugust 2014 that number had skyrocketed to 52,288, partly due to the slogan’s frequent use in the context of the Ferguson protests.”-[3]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#BLACKLIVESMATTER TAKES OFF</a:t>
            </a:r>
          </a:p>
        </p:txBody>
      </p:sp>
      <p:sp>
        <p:nvSpPr>
          <p:cNvPr id="116" name="Shape 116"/>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69850">
              <a:spcBef>
                <a:spcPts val="0"/>
              </a:spcBef>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From Ferguson on, the hashtag takes off and inspires a movement. The action jumps from online to offline has rallies and protests begin. The first in-person Black Lives Matter protest occured in Ferguson.</a:t>
            </a:r>
          </a:p>
          <a:p>
            <a:pPr marL="0" lvl="0" indent="-69850">
              <a:spcBef>
                <a:spcPts val="0"/>
              </a:spcBef>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The jump from online discourse to in-person action shows how social media is a powerful tool in inspiring social justice action. Social Media increases the freedom that people have to make a difference in their community.</a:t>
            </a:r>
          </a:p>
          <a:p>
            <a:pPr marL="0" lvl="0" indent="-69850">
              <a:spcBef>
                <a:spcPts val="0"/>
              </a:spcBef>
              <a:buClr>
                <a:schemeClr val="dk1"/>
              </a:buClr>
              <a:buSzPts val="1100"/>
              <a:buFont typeface="Arial"/>
              <a:buNone/>
            </a:pPr>
            <a:endParaRPr sz="1050">
              <a:solidFill>
                <a:srgbClr val="555555"/>
              </a:solidFill>
              <a:highlight>
                <a:srgbClr val="FFFFFF"/>
              </a:highlight>
              <a:latin typeface="Georgia"/>
              <a:ea typeface="Georgia"/>
              <a:cs typeface="Georgia"/>
              <a:sym typeface="Georgia"/>
            </a:endParaRPr>
          </a:p>
          <a:p>
            <a:pPr marL="0" lvl="0" indent="-69850">
              <a:spcBef>
                <a:spcPts val="0"/>
              </a:spcBef>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Click the link to find your local branch of  the Black Lives Matter movement:</a:t>
            </a:r>
          </a:p>
          <a:p>
            <a:pPr marL="0" lvl="0" indent="0">
              <a:spcBef>
                <a:spcPts val="0"/>
              </a:spcBef>
              <a:buNone/>
            </a:pPr>
            <a:r>
              <a:rPr lang="en" sz="1050" u="sng">
                <a:solidFill>
                  <a:schemeClr val="hlink"/>
                </a:solidFill>
                <a:latin typeface="Georgia"/>
                <a:ea typeface="Georgia"/>
                <a:cs typeface="Georgia"/>
                <a:sym typeface="Georgia"/>
                <a:hlinkClick r:id="rId3"/>
              </a:rPr>
              <a:t>http://https//blacklivesmatter.com/take-action/find-a-chapter/</a:t>
            </a:r>
            <a:r>
              <a:rPr lang="en" sz="1050">
                <a:solidFill>
                  <a:srgbClr val="555555"/>
                </a:solidFill>
                <a:highlight>
                  <a:srgbClr val="FFFFFF"/>
                </a:highlight>
                <a:latin typeface="Georgia"/>
                <a:ea typeface="Georgia"/>
                <a:cs typeface="Georgia"/>
                <a:sym typeface="Georgia"/>
              </a:rPr>
              <a:t> </a:t>
            </a:r>
          </a:p>
          <a:p>
            <a:pPr marL="0" lvl="0" indent="0">
              <a:spcBef>
                <a:spcPts val="0"/>
              </a:spcBef>
              <a:buNone/>
            </a:pPr>
            <a:r>
              <a:rPr lang="en" sz="1050">
                <a:solidFill>
                  <a:srgbClr val="555555"/>
                </a:solidFill>
                <a:highlight>
                  <a:srgbClr val="FFFFFF"/>
                </a:highlight>
                <a:latin typeface="Georgia"/>
                <a:ea typeface="Georgia"/>
                <a:cs typeface="Georgia"/>
                <a:sym typeface="Georgia"/>
              </a:rPr>
              <a:t>Picture: Silvercloud, Johnny. “Demilitarize the Police, Black Lives Matter.” CC BY-SA 2.0</a:t>
            </a:r>
          </a:p>
          <a:p>
            <a:pPr marL="0" lvl="0" indent="0">
              <a:spcBef>
                <a:spcPts val="0"/>
              </a:spcBef>
              <a:buNone/>
            </a:pPr>
            <a:r>
              <a:rPr lang="en" sz="1050">
                <a:solidFill>
                  <a:srgbClr val="555555"/>
                </a:solidFill>
                <a:highlight>
                  <a:srgbClr val="FFFFFF"/>
                </a:highlight>
                <a:latin typeface="Georgia"/>
                <a:ea typeface="Georgia"/>
                <a:cs typeface="Georgia"/>
                <a:sym typeface="Georgia"/>
              </a:rPr>
              <a:t>www.flickr.com/photos/johnnysilvercloud/28476745294.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194742" y="147313"/>
            <a:ext cx="8520600" cy="572700"/>
          </a:xfrm>
          <a:prstGeom prst="rect">
            <a:avLst/>
          </a:prstGeom>
        </p:spPr>
        <p:txBody>
          <a:bodyPr wrap="square" lIns="91425" tIns="91425" rIns="91425" bIns="91425" anchor="t" anchorCtr="0">
            <a:noAutofit/>
          </a:bodyPr>
          <a:lstStyle/>
          <a:p>
            <a:pPr marL="0" lvl="0" indent="0">
              <a:spcBef>
                <a:spcPts val="0"/>
              </a:spcBef>
              <a:buNone/>
            </a:pPr>
            <a:r>
              <a:rPr lang="en" dirty="0"/>
              <a:t>Works Cited:</a:t>
            </a:r>
          </a:p>
        </p:txBody>
      </p:sp>
      <p:sp>
        <p:nvSpPr>
          <p:cNvPr id="122" name="Shape 122"/>
          <p:cNvSpPr txBox="1">
            <a:spLocks noGrp="1"/>
          </p:cNvSpPr>
          <p:nvPr>
            <p:ph type="body" idx="1"/>
          </p:nvPr>
        </p:nvSpPr>
        <p:spPr>
          <a:xfrm>
            <a:off x="194742" y="833498"/>
            <a:ext cx="8520600" cy="3416400"/>
          </a:xfrm>
          <a:prstGeom prst="rect">
            <a:avLst/>
          </a:prstGeom>
        </p:spPr>
        <p:txBody>
          <a:bodyPr wrap="square" lIns="91425" tIns="91425" rIns="91425" bIns="91425" anchor="t" anchorCtr="0">
            <a:noAutofit/>
          </a:bodyPr>
          <a:lstStyle/>
          <a:p>
            <a:pPr>
              <a:buNone/>
            </a:pPr>
            <a:r>
              <a:rPr lang="en-US" sz="1400" dirty="0"/>
              <a:t>1). “The Bill of Rights: A Transcription.” National Archives and Records Administration, National Archives and Records Administration, 26 June 2017, </a:t>
            </a:r>
            <a:br>
              <a:rPr lang="en-US" sz="1400" dirty="0"/>
            </a:br>
            <a:r>
              <a:rPr lang="en-US" sz="1400" dirty="0"/>
              <a:t>2). </a:t>
            </a:r>
            <a:r>
              <a:rPr lang="en-US" sz="1400" dirty="0" err="1"/>
              <a:t>Techopedia</a:t>
            </a:r>
            <a:r>
              <a:rPr lang="en-US" sz="1400" dirty="0"/>
              <a:t>. "Hashtag Activism". </a:t>
            </a:r>
            <a:r>
              <a:rPr lang="en-US" sz="1400" dirty="0">
                <a:hlinkClick r:id="rId3"/>
              </a:rPr>
              <a:t>https://www.techopedia.com/definition/29047/hashtag-activism</a:t>
            </a:r>
            <a:r>
              <a:rPr lang="en-US" sz="1400" dirty="0"/>
              <a:t/>
            </a:r>
            <a:br>
              <a:rPr lang="en-US" sz="1400" dirty="0"/>
            </a:br>
            <a:r>
              <a:rPr lang="en-US" sz="1400" dirty="0"/>
              <a:t>3). </a:t>
            </a:r>
            <a:r>
              <a:rPr lang="en-US" sz="1400" dirty="0" err="1"/>
              <a:t>Freelon</a:t>
            </a:r>
            <a:r>
              <a:rPr lang="en-US" sz="1400" dirty="0"/>
              <a:t>, </a:t>
            </a:r>
            <a:r>
              <a:rPr lang="en-US" sz="1400" dirty="0" err="1"/>
              <a:t>Deen</a:t>
            </a:r>
            <a:r>
              <a:rPr lang="en-US" sz="1400" dirty="0"/>
              <a:t>, Charlton D. </a:t>
            </a:r>
            <a:r>
              <a:rPr lang="en-US" sz="1400" dirty="0" err="1"/>
              <a:t>McIlwain</a:t>
            </a:r>
            <a:r>
              <a:rPr lang="en-US" sz="1400" dirty="0"/>
              <a:t>, and Meredith D. Clark. "Beyond the hashtags:# </a:t>
            </a:r>
            <a:r>
              <a:rPr lang="en-US" sz="1400" dirty="0" err="1"/>
              <a:t>Ferguson,#Blacklivesmatter</a:t>
            </a:r>
            <a:r>
              <a:rPr lang="en-US" sz="1400" dirty="0"/>
              <a:t>, and the online struggle for offline justice." (2016).</a:t>
            </a:r>
            <a:r>
              <a:rPr lang="en-US" sz="1400" dirty="0"/>
              <a:t/>
            </a:r>
            <a:br>
              <a:rPr lang="en-US" sz="1400" dirty="0"/>
            </a:br>
            <a:r>
              <a:rPr lang="en-US" sz="1400" dirty="0"/>
              <a:t>4). Kaplan, Andreas M., and Michael </a:t>
            </a:r>
            <a:r>
              <a:rPr lang="en-US" sz="1400" dirty="0" err="1"/>
              <a:t>Haenlein</a:t>
            </a:r>
            <a:r>
              <a:rPr lang="en-US" sz="1400" dirty="0"/>
              <a:t>. "Users of the world, unite! The challenges </a:t>
            </a:r>
            <a:r>
              <a:rPr lang="en-US" sz="1400" dirty="0" err="1"/>
              <a:t>andopportunities</a:t>
            </a:r>
            <a:r>
              <a:rPr lang="en-US" sz="1400" dirty="0"/>
              <a:t> of Social Media." Business horizons 53.1 (2010): 59-68.</a:t>
            </a:r>
            <a:r>
              <a:rPr lang="en-US" sz="1400" dirty="0"/>
              <a:t/>
            </a:r>
            <a:br>
              <a:rPr lang="en-US" sz="1400" dirty="0"/>
            </a:br>
            <a:r>
              <a:rPr lang="en-US" sz="1400" dirty="0"/>
              <a:t>5).</a:t>
            </a:r>
            <a:r>
              <a:rPr lang="en-US" sz="1400" dirty="0">
                <a:hlinkClick r:id="rId4"/>
              </a:rPr>
              <a:t>https://blacklivesmatter.com/about/what-we-believe/</a:t>
            </a:r>
            <a:r>
              <a:rPr lang="en-US" sz="1400" dirty="0"/>
              <a:t/>
            </a:r>
            <a:br>
              <a:rPr lang="en-US" sz="1400" dirty="0"/>
            </a:br>
            <a:r>
              <a:rPr lang="en-US" sz="1400" dirty="0"/>
              <a:t>6).Carney, Nikita. "All lives matter, but so does race: Black lives matter and the evolving role of social media." Humanity &amp; Society 40.2 (2016): 180-199.</a:t>
            </a:r>
            <a:r>
              <a:rPr lang="en-US" sz="1400" dirty="0"/>
              <a:t/>
            </a:r>
            <a:br>
              <a:rPr lang="en-US" sz="1400" dirty="0"/>
            </a:br>
            <a:r>
              <a:rPr lang="en-US" sz="1400" dirty="0"/>
              <a:t>7).Bonilla, </a:t>
            </a:r>
            <a:r>
              <a:rPr lang="en-US" sz="1400" dirty="0" err="1"/>
              <a:t>Yarimar</a:t>
            </a:r>
            <a:r>
              <a:rPr lang="en-US" sz="1400" dirty="0"/>
              <a:t>, and Jonathan Rosa. "# Ferguson: Digital protest, hashtag ethnography, and the racial politics of social media in the United States." American Ethnologist 42.1(2015): 4-17.</a:t>
            </a:r>
            <a:r>
              <a:rPr lang="en-US" sz="1400" dirty="0"/>
              <a:t/>
            </a:r>
            <a:br>
              <a:rPr lang="en-US" sz="1400" dirty="0"/>
            </a:br>
            <a:r>
              <a:rPr lang="en-US" sz="1400" dirty="0"/>
              <a:t>8).Nott, </a:t>
            </a:r>
            <a:r>
              <a:rPr lang="en-US" sz="1400" dirty="0" err="1"/>
              <a:t>Lata</a:t>
            </a:r>
            <a:r>
              <a:rPr lang="en-US" sz="1400" dirty="0"/>
              <a:t>. “Free Expression on Social Media.” </a:t>
            </a:r>
            <a:r>
              <a:rPr lang="en-US" sz="1400" dirty="0" err="1"/>
              <a:t>Newseum</a:t>
            </a:r>
            <a:r>
              <a:rPr lang="en-US" sz="1400" dirty="0"/>
              <a:t> Institute, First Amendment Center, 2016, </a:t>
            </a:r>
            <a:r>
              <a:rPr lang="en-US" sz="1400" dirty="0">
                <a:hlinkClick r:id="rId5"/>
              </a:rPr>
              <a:t>www.newseuminstitute.org/first-amendment-center/primers/free-expression-on-social-media/</a:t>
            </a:r>
            <a:r>
              <a:rPr lang="en-US" sz="1400" dirty="0"/>
              <a:t>.</a:t>
            </a:r>
            <a:br>
              <a:rPr lang="en-US" sz="1400" dirty="0"/>
            </a:br>
            <a:r>
              <a:rPr lang="en-US" sz="1400" dirty="0"/>
              <a:t>9).Garza, Alicia. "A </a:t>
            </a:r>
            <a:r>
              <a:rPr lang="en-US" sz="1400" dirty="0" err="1"/>
              <a:t>herstory</a:t>
            </a:r>
            <a:r>
              <a:rPr lang="en-US" sz="1400" dirty="0"/>
              <a:t> of the# </a:t>
            </a:r>
            <a:r>
              <a:rPr lang="en-US" sz="1400" dirty="0" err="1"/>
              <a:t>blacklivesmatter</a:t>
            </a:r>
            <a:r>
              <a:rPr lang="en-US" sz="1400" dirty="0"/>
              <a:t> movement by Alicia Garza." The Feminist Wire 7 (2014).</a:t>
            </a:r>
            <a:r>
              <a:rPr lang="en-US" sz="1400" dirty="0"/>
              <a:t/>
            </a:r>
            <a:br>
              <a:rPr lang="en-US" sz="1400" dirty="0"/>
            </a:br>
            <a:r>
              <a:rPr lang="en-US" sz="1400" dirty="0"/>
              <a:t/>
            </a:r>
            <a:br>
              <a:rPr lang="en-US" sz="1400" dirty="0"/>
            </a:br>
            <a:endParaRPr lang="en-US" sz="1400" dirty="0"/>
          </a:p>
          <a:p>
            <a:pPr>
              <a:buNone/>
            </a:pPr>
            <a:endParaRPr 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FIRST AMENDMENT RIGHTS</a:t>
            </a:r>
          </a:p>
        </p:txBody>
      </p:sp>
      <p:sp>
        <p:nvSpPr>
          <p:cNvPr id="61" name="Shape 61"/>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69850">
              <a:spcBef>
                <a:spcPts val="0"/>
              </a:spcBef>
              <a:buClr>
                <a:schemeClr val="dk1"/>
              </a:buClr>
              <a:buSzPts val="1100"/>
              <a:buFont typeface="Arial"/>
              <a:buNone/>
            </a:pPr>
            <a:r>
              <a:rPr lang="en" sz="1050">
                <a:solidFill>
                  <a:srgbClr val="555555"/>
                </a:solidFill>
                <a:latin typeface="Georgia"/>
                <a:ea typeface="Georgia"/>
                <a:cs typeface="Georgia"/>
                <a:sym typeface="Georgia"/>
              </a:rPr>
              <a:t>Congress shall make no law respecting an establishment of religion, or prohibiting the free exercise thereof; or abridging the freedom of speech, or of the press; or the right of the people peaceably to assemble, and to petition the Government for a redress of grievances."-[1]</a:t>
            </a:r>
          </a:p>
          <a:p>
            <a:pPr marL="0" lvl="0" indent="-69850">
              <a:spcBef>
                <a:spcPts val="0"/>
              </a:spcBef>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First synthesized by James Madison and the Anti-Federalists, the Bill of Rights was ratified in 1791 by a 2/3 vote.</a:t>
            </a:r>
          </a:p>
          <a:p>
            <a:pPr marL="0" lvl="0" indent="-69850">
              <a:spcBef>
                <a:spcPts val="0"/>
              </a:spcBef>
              <a:buClr>
                <a:schemeClr val="dk1"/>
              </a:buClr>
              <a:buSzPts val="1100"/>
              <a:buFont typeface="Arial"/>
              <a:buNone/>
            </a:pPr>
            <a:r>
              <a:rPr lang="en" sz="1050">
                <a:solidFill>
                  <a:srgbClr val="555555"/>
                </a:solidFill>
                <a:latin typeface="Georgia"/>
                <a:ea typeface="Georgia"/>
                <a:cs typeface="Georgia"/>
                <a:sym typeface="Georgia"/>
              </a:rPr>
              <a:t>Possibly the most important and most contended part of the 1st Amendment is the fact that it basically allows for unhindered speech under any conduit or environment. In the case of this project, the conduit is Social Media</a:t>
            </a:r>
          </a:p>
          <a:p>
            <a:pPr marL="0" lvl="0" indent="0">
              <a:spcBef>
                <a:spcPts val="0"/>
              </a:spcBef>
              <a:buNone/>
            </a:pPr>
            <a:r>
              <a:rPr lang="en"/>
              <a:t>Picture: Ted Mielczarek,  The Bill of Rights, CC BY 2.0</a:t>
            </a:r>
          </a:p>
          <a:p>
            <a:pPr marL="0" lvl="0" indent="0">
              <a:spcBef>
                <a:spcPts val="0"/>
              </a:spcBef>
              <a:buNone/>
            </a:pPr>
            <a:r>
              <a:rPr lang="en"/>
              <a:t>https://c1.staticflickr.com/9/8288/7688094718_dee88edfb3_b.jpg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MOTIVATION BEHIND MODERN SOCIAL MEDIA</a:t>
            </a:r>
          </a:p>
        </p:txBody>
      </p:sp>
      <p:sp>
        <p:nvSpPr>
          <p:cNvPr id="67" name="Shape 67"/>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69850">
              <a:spcBef>
                <a:spcPts val="0"/>
              </a:spcBef>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The origins of social media is believed to be in about 1959-1979 with the “open diary” and “weblog”. In 1979, </a:t>
            </a:r>
            <a:r>
              <a:rPr lang="en" sz="1050">
                <a:solidFill>
                  <a:srgbClr val="555555"/>
                </a:solidFill>
                <a:latin typeface="Georgia"/>
                <a:ea typeface="Georgia"/>
                <a:cs typeface="Georgia"/>
                <a:sym typeface="Georgia"/>
              </a:rPr>
              <a:t>Tom Truscott and Jim Ellis, made the first online system that allowed used to post public messages. With access to high-speed internet becoming more prominent these ideas expanded to what we know as MySpace in 2003 and Facebook in 2004. [4]</a:t>
            </a:r>
          </a:p>
          <a:p>
            <a:pPr marL="0" lvl="0" indent="-69850">
              <a:spcBef>
                <a:spcPts val="0"/>
              </a:spcBef>
              <a:buClr>
                <a:schemeClr val="dk1"/>
              </a:buClr>
              <a:buSzPts val="1100"/>
              <a:buFont typeface="Arial"/>
              <a:buNone/>
            </a:pPr>
            <a:endParaRPr sz="1050">
              <a:solidFill>
                <a:srgbClr val="555555"/>
              </a:solidFill>
              <a:latin typeface="Georgia"/>
              <a:ea typeface="Georgia"/>
              <a:cs typeface="Georgia"/>
              <a:sym typeface="Georgia"/>
            </a:endParaRPr>
          </a:p>
          <a:p>
            <a:pPr marL="0" lvl="0" indent="-69850">
              <a:spcBef>
                <a:spcPts val="0"/>
              </a:spcBef>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Check out this website to see how the First Amendment applies to social media:</a:t>
            </a:r>
          </a:p>
          <a:p>
            <a:pPr marL="0" lvl="0" indent="0">
              <a:spcBef>
                <a:spcPts val="0"/>
              </a:spcBef>
              <a:buNone/>
            </a:pPr>
            <a:r>
              <a:rPr lang="en" sz="1050" u="sng">
                <a:solidFill>
                  <a:schemeClr val="hlink"/>
                </a:solidFill>
                <a:latin typeface="Georgia"/>
                <a:ea typeface="Georgia"/>
                <a:cs typeface="Georgia"/>
                <a:sym typeface="Georgia"/>
                <a:hlinkClick r:id="rId3"/>
              </a:rPr>
              <a:t>http://www.newseuminstitute.org/first-amendment-center/primers/free-expression-on-social-media/</a:t>
            </a:r>
            <a:r>
              <a:rPr lang="en" sz="1050">
                <a:solidFill>
                  <a:srgbClr val="555555"/>
                </a:solidFill>
                <a:highlight>
                  <a:srgbClr val="FFFFFF"/>
                </a:highlight>
                <a:latin typeface="Georgia"/>
                <a:ea typeface="Georgia"/>
                <a:cs typeface="Georgia"/>
                <a:sym typeface="Georgia"/>
              </a:rPr>
              <a:t> </a:t>
            </a:r>
          </a:p>
          <a:p>
            <a:pPr marL="0" lvl="0" indent="0">
              <a:spcBef>
                <a:spcPts val="0"/>
              </a:spcBef>
              <a:buNone/>
            </a:pPr>
            <a:r>
              <a:rPr lang="en" sz="1050">
                <a:solidFill>
                  <a:srgbClr val="555555"/>
                </a:solidFill>
                <a:highlight>
                  <a:srgbClr val="FFFFFF"/>
                </a:highlight>
                <a:latin typeface="Georgia"/>
                <a:ea typeface="Georgia"/>
                <a:cs typeface="Georgia"/>
                <a:sym typeface="Georgia"/>
              </a:rPr>
              <a:t>Picture: </a:t>
            </a:r>
            <a:r>
              <a:rPr lang="en" sz="1400">
                <a:solidFill>
                  <a:srgbClr val="2A2A2A"/>
                </a:solidFill>
              </a:rPr>
              <a:t>Attribution: </a:t>
            </a:r>
            <a:r>
              <a:rPr lang="en" sz="1400" u="sng">
                <a:solidFill>
                  <a:schemeClr val="accent5"/>
                </a:solidFill>
                <a:hlinkClick r:id="rId4"/>
              </a:rPr>
              <a:t>Social Media Cube</a:t>
            </a:r>
            <a:r>
              <a:rPr lang="en" sz="1400">
                <a:solidFill>
                  <a:srgbClr val="2A2A2A"/>
                </a:solidFill>
              </a:rPr>
              <a:t> by </a:t>
            </a:r>
            <a:r>
              <a:rPr lang="en" sz="1400">
                <a:solidFill>
                  <a:schemeClr val="dk1"/>
                </a:solidFill>
                <a:hlinkClick r:id="rId5"/>
              </a:rPr>
              <a:t>7Stonesgfx, 2017, Public Domain</a:t>
            </a:r>
          </a:p>
          <a:p>
            <a:pPr marL="0" lvl="0" indent="0">
              <a:spcBef>
                <a:spcPts val="0"/>
              </a:spcBef>
              <a:buNone/>
            </a:pPr>
            <a:endParaRPr sz="1050">
              <a:solidFill>
                <a:srgbClr val="555555"/>
              </a:solidFill>
              <a:highlight>
                <a:srgbClr val="FFFFFF"/>
              </a:highlight>
              <a:latin typeface="Georgia"/>
              <a:ea typeface="Georgia"/>
              <a:cs typeface="Georgia"/>
              <a:sym typeface="Georgia"/>
            </a:endParaRPr>
          </a:p>
        </p:txBody>
      </p:sp>
      <p:pic>
        <p:nvPicPr>
          <p:cNvPr id="68" name="Shape 68"/>
          <p:cNvPicPr preferRelativeResize="0"/>
          <p:nvPr/>
        </p:nvPicPr>
        <p:blipFill>
          <a:blip r:embed="rId6">
            <a:alphaModFix/>
          </a:blip>
          <a:stretch>
            <a:fillRect/>
          </a:stretch>
        </p:blipFill>
        <p:spPr>
          <a:xfrm>
            <a:off x="6842500" y="3156275"/>
            <a:ext cx="1940550" cy="18192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Social Media Definition	</a:t>
            </a:r>
          </a:p>
          <a:p>
            <a:pPr marL="0" lvl="0" indent="0">
              <a:spcBef>
                <a:spcPts val="0"/>
              </a:spcBef>
              <a:buNone/>
            </a:pPr>
            <a:endParaRPr/>
          </a:p>
        </p:txBody>
      </p:sp>
      <p:sp>
        <p:nvSpPr>
          <p:cNvPr id="74" name="Shape 74"/>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69850" rtl="0">
              <a:spcBef>
                <a:spcPts val="0"/>
              </a:spcBef>
              <a:spcAft>
                <a:spcPts val="0"/>
              </a:spcAft>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There are 6 different types of social media:</a:t>
            </a:r>
          </a:p>
          <a:p>
            <a:pPr marL="457200" lvl="0" indent="-295275" rtl="0">
              <a:spcBef>
                <a:spcPts val="0"/>
              </a:spcBef>
              <a:spcAft>
                <a:spcPts val="0"/>
              </a:spcAft>
              <a:buClr>
                <a:srgbClr val="555555"/>
              </a:buClr>
              <a:buSzPts val="1050"/>
              <a:buFont typeface="Georgia"/>
              <a:buChar char="●"/>
            </a:pPr>
            <a:r>
              <a:rPr lang="en" sz="1050">
                <a:solidFill>
                  <a:srgbClr val="555555"/>
                </a:solidFill>
                <a:highlight>
                  <a:srgbClr val="FFFFFF"/>
                </a:highlight>
                <a:latin typeface="Georgia"/>
                <a:ea typeface="Georgia"/>
                <a:cs typeface="Georgia"/>
                <a:sym typeface="Georgia"/>
              </a:rPr>
              <a:t>collaborative projects, blogs, content communities, social networking sites, virtual game worlds, and virtual social worlds</a:t>
            </a:r>
          </a:p>
          <a:p>
            <a:pPr marL="0" lvl="0" indent="-69850" rtl="0">
              <a:spcBef>
                <a:spcPts val="0"/>
              </a:spcBef>
              <a:spcAft>
                <a:spcPts val="0"/>
              </a:spcAft>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For our project we will be focusing on social networking sites.</a:t>
            </a:r>
          </a:p>
          <a:p>
            <a:pPr marL="0" lvl="0" indent="-69850" rtl="0">
              <a:spcBef>
                <a:spcPts val="0"/>
              </a:spcBef>
              <a:spcAft>
                <a:spcPts val="0"/>
              </a:spcAft>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The definition “Social Media is a group of Internet-based applications that build on the ideological and technological foundations of Web 2.0, and that allow the creation and exchange of User Generated Content.”-[4]</a:t>
            </a:r>
          </a:p>
          <a:p>
            <a:pPr marL="457200" lvl="0" indent="-295275" rtl="0">
              <a:spcBef>
                <a:spcPts val="0"/>
              </a:spcBef>
              <a:spcAft>
                <a:spcPts val="0"/>
              </a:spcAft>
              <a:buClr>
                <a:srgbClr val="555555"/>
              </a:buClr>
              <a:buSzPts val="1050"/>
              <a:buFont typeface="Georgia"/>
              <a:buChar char="●"/>
            </a:pPr>
            <a:r>
              <a:rPr lang="en" sz="1050">
                <a:solidFill>
                  <a:srgbClr val="555555"/>
                </a:solidFill>
                <a:highlight>
                  <a:srgbClr val="FFFFFF"/>
                </a:highlight>
                <a:latin typeface="Georgia"/>
                <a:ea typeface="Georgia"/>
                <a:cs typeface="Georgia"/>
                <a:sym typeface="Georgia"/>
              </a:rPr>
              <a:t>Web 2.0: first used in 2004 to describe a new way in which people started to utilize the World Wide Web;  as a platform whereby content and applications are no longer created and published by individuals, but instead are continuously modified by all users in a participatory and collaborative fashion.</a:t>
            </a:r>
          </a:p>
          <a:p>
            <a:pPr marL="457200" lvl="0" indent="-295275" rtl="0">
              <a:spcBef>
                <a:spcPts val="0"/>
              </a:spcBef>
              <a:spcAft>
                <a:spcPts val="0"/>
              </a:spcAft>
              <a:buClr>
                <a:srgbClr val="555555"/>
              </a:buClr>
              <a:buSzPts val="1050"/>
              <a:buFont typeface="Georgia"/>
              <a:buChar char="●"/>
            </a:pPr>
            <a:r>
              <a:rPr lang="en" sz="1050">
                <a:solidFill>
                  <a:srgbClr val="555555"/>
                </a:solidFill>
                <a:highlight>
                  <a:srgbClr val="FFFFFF"/>
                </a:highlight>
                <a:latin typeface="Georgia"/>
                <a:ea typeface="Georgia"/>
                <a:cs typeface="Georgia"/>
                <a:sym typeface="Georgia"/>
              </a:rPr>
              <a:t>User Generated Content (UGC) can be seen as the sum of all ways in which people make use of Social Media.</a:t>
            </a:r>
          </a:p>
          <a:p>
            <a:pPr marL="0" lvl="0" indent="0" rtl="0">
              <a:spcBef>
                <a:spcPts val="0"/>
              </a:spcBef>
              <a:spcAft>
                <a:spcPts val="0"/>
              </a:spcAft>
              <a:buNone/>
            </a:pPr>
            <a:endParaRPr sz="1100">
              <a:solidFill>
                <a:schemeClr val="dk1"/>
              </a:solidFill>
            </a:endParaRPr>
          </a:p>
          <a:p>
            <a:pPr marL="0" lvl="0" indent="0" rtl="0">
              <a:lnSpc>
                <a:spcPct val="100000"/>
              </a:lnSpc>
              <a:spcBef>
                <a:spcPts val="0"/>
              </a:spcBef>
              <a:spcAft>
                <a:spcPts val="0"/>
              </a:spcAft>
              <a:buNone/>
            </a:pPr>
            <a:r>
              <a:rPr lang="en"/>
              <a:t>Citation:</a:t>
            </a:r>
          </a:p>
          <a:p>
            <a:pPr marL="0" lvl="0" indent="-69850" rtl="0">
              <a:spcBef>
                <a:spcPts val="0"/>
              </a:spcBef>
              <a:spcAft>
                <a:spcPts val="0"/>
              </a:spcAft>
              <a:buClr>
                <a:schemeClr val="dk1"/>
              </a:buClr>
              <a:buSzPts val="1100"/>
              <a:buFont typeface="Arial"/>
              <a:buNone/>
            </a:pPr>
            <a:r>
              <a:rPr lang="en" sz="1100">
                <a:solidFill>
                  <a:schemeClr val="dk1"/>
                </a:solidFill>
              </a:rPr>
              <a:t>Kaplan, Andreas M., and Michael Haenlein. "Users of the world, unite! The challenges and </a:t>
            </a:r>
          </a:p>
          <a:p>
            <a:pPr marL="0" lvl="0" indent="387350" rtl="0">
              <a:spcBef>
                <a:spcPts val="0"/>
              </a:spcBef>
              <a:spcAft>
                <a:spcPts val="0"/>
              </a:spcAft>
              <a:buClr>
                <a:schemeClr val="dk1"/>
              </a:buClr>
              <a:buSzPts val="1100"/>
              <a:buFont typeface="Arial"/>
              <a:buNone/>
            </a:pPr>
            <a:r>
              <a:rPr lang="en" sz="1100">
                <a:solidFill>
                  <a:schemeClr val="dk1"/>
                </a:solidFill>
              </a:rPr>
              <a:t>opportunities of Social Media." Business horizons 53.1 (2010): 59-68.</a:t>
            </a:r>
          </a:p>
          <a:p>
            <a:pPr marL="0" lvl="0" indent="0" rtl="0">
              <a:lnSpc>
                <a:spcPct val="100000"/>
              </a:lnSpc>
              <a:spcBef>
                <a:spcPts val="0"/>
              </a:spcBef>
              <a:spcAft>
                <a:spcPts val="0"/>
              </a:spcAft>
              <a:buNone/>
            </a:pPr>
            <a:r>
              <a:rPr lang="en"/>
              <a:t>Video:</a:t>
            </a:r>
          </a:p>
          <a:p>
            <a:pPr marL="0" lvl="0" indent="-69850" rtl="0">
              <a:spcBef>
                <a:spcPts val="0"/>
              </a:spcBef>
              <a:spcAft>
                <a:spcPts val="0"/>
              </a:spcAft>
              <a:buClr>
                <a:schemeClr val="dk1"/>
              </a:buClr>
              <a:buSzPts val="1100"/>
              <a:buFont typeface="Arial"/>
              <a:buNone/>
            </a:pPr>
            <a:r>
              <a:rPr lang="en" sz="1400" u="sng">
                <a:solidFill>
                  <a:schemeClr val="accent5"/>
                </a:solidFill>
                <a:hlinkClick r:id="rId3"/>
              </a:rPr>
              <a:t>https://www.youtube.com/watch?v=MTu-qd7HIYI</a:t>
            </a:r>
          </a:p>
          <a:p>
            <a:pPr marL="0" lvl="0" indent="-69850" rtl="0">
              <a:spcBef>
                <a:spcPts val="0"/>
              </a:spcBef>
              <a:spcAft>
                <a:spcPts val="0"/>
              </a:spcAft>
              <a:buClr>
                <a:schemeClr val="dk1"/>
              </a:buClr>
              <a:buSzPts val="1100"/>
              <a:buFont typeface="Arial"/>
              <a:buNone/>
            </a:pPr>
            <a:r>
              <a:rPr lang="en" sz="1400">
                <a:solidFill>
                  <a:schemeClr val="dk1"/>
                </a:solidFill>
              </a:rPr>
              <a:t>Citation: Dela Cruz, Katrina. “Defining Social Media”. Online video clip. Youtube. Youtube, 24 October 2017. Wed. 3 December 2017. </a:t>
            </a:r>
          </a:p>
          <a:p>
            <a:pPr marL="0" lvl="0" indent="0">
              <a:lnSpc>
                <a:spcPct val="100000"/>
              </a:lnSpc>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HARVARD U AND MARK ZUCKERBERG</a:t>
            </a:r>
          </a:p>
        </p:txBody>
      </p:sp>
      <p:sp>
        <p:nvSpPr>
          <p:cNvPr id="80" name="Shape 80"/>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69850">
              <a:spcBef>
                <a:spcPts val="0"/>
              </a:spcBef>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In his college dorm room at Harvard University in 2004, Mark Zuckerberg creates Facebook, a social media platform that allows users to share just about anything about their lives to their "friends". </a:t>
            </a:r>
          </a:p>
          <a:p>
            <a:pPr marL="0" lvl="0" indent="-69850">
              <a:spcBef>
                <a:spcPts val="0"/>
              </a:spcBef>
              <a:buClr>
                <a:schemeClr val="dk1"/>
              </a:buClr>
              <a:buSzPts val="1100"/>
              <a:buFont typeface="Arial"/>
              <a:buNone/>
            </a:pPr>
            <a:endParaRPr sz="1050">
              <a:solidFill>
                <a:srgbClr val="555555"/>
              </a:solidFill>
              <a:highlight>
                <a:srgbClr val="FFFFFF"/>
              </a:highlight>
              <a:latin typeface="Georgia"/>
              <a:ea typeface="Georgia"/>
              <a:cs typeface="Georgia"/>
              <a:sym typeface="Georgia"/>
            </a:endParaRPr>
          </a:p>
          <a:p>
            <a:pPr marL="0" lvl="0" indent="0">
              <a:spcBef>
                <a:spcPts val="0"/>
              </a:spcBef>
              <a:buNone/>
            </a:pPr>
            <a:r>
              <a:rPr lang="en" sz="1050">
                <a:solidFill>
                  <a:srgbClr val="555555"/>
                </a:solidFill>
                <a:highlight>
                  <a:srgbClr val="FFFFFF"/>
                </a:highlight>
                <a:latin typeface="Georgia"/>
                <a:ea typeface="Georgia"/>
                <a:cs typeface="Georgia"/>
                <a:sym typeface="Georgia"/>
              </a:rPr>
              <a:t>Facebook is the first platform that #BlackLivesMatter is used on. In the beginning stages of the movement, Facebook was used to connect the creators and organize protests.</a:t>
            </a:r>
          </a:p>
          <a:p>
            <a:pPr marL="0" lvl="0" indent="0">
              <a:spcBef>
                <a:spcPts val="0"/>
              </a:spcBef>
              <a:buNone/>
            </a:pPr>
            <a:endParaRPr sz="1050">
              <a:solidFill>
                <a:srgbClr val="555555"/>
              </a:solidFill>
              <a:highlight>
                <a:srgbClr val="FFFFFF"/>
              </a:highlight>
              <a:latin typeface="Georgia"/>
              <a:ea typeface="Georgia"/>
              <a:cs typeface="Georgia"/>
              <a:sym typeface="Georgia"/>
            </a:endParaRPr>
          </a:p>
          <a:p>
            <a:pPr marL="0" lvl="0" indent="0">
              <a:spcBef>
                <a:spcPts val="0"/>
              </a:spcBef>
              <a:buNone/>
            </a:pPr>
            <a:r>
              <a:rPr lang="en" sz="1050">
                <a:solidFill>
                  <a:srgbClr val="555555"/>
                </a:solidFill>
                <a:highlight>
                  <a:srgbClr val="FFFFFF"/>
                </a:highlight>
                <a:latin typeface="Georgia"/>
                <a:ea typeface="Georgia"/>
                <a:cs typeface="Georgia"/>
                <a:sym typeface="Georgia"/>
              </a:rPr>
              <a:t>Picture: M.I.C Gadget-CC</a:t>
            </a:r>
          </a:p>
          <a:p>
            <a:pPr marL="0" lvl="0" indent="0">
              <a:spcBef>
                <a:spcPts val="0"/>
              </a:spcBef>
              <a:buNone/>
            </a:pPr>
            <a:r>
              <a:rPr lang="en" sz="1050">
                <a:solidFill>
                  <a:srgbClr val="555555"/>
                </a:solidFill>
                <a:highlight>
                  <a:srgbClr val="FFFFFF"/>
                </a:highlight>
                <a:latin typeface="Georgia"/>
                <a:ea typeface="Georgia"/>
                <a:cs typeface="Georgia"/>
                <a:sym typeface="Georgia"/>
              </a:rPr>
              <a:t>https://www.flickr.com/photos/micgadget/5738952640/in/photolist-9K8CFj-8BW23o-4qPYho-92L4Xp-Bee5q-aqQgwE-Mkw7U-MkGgk-aSFZoz-C61anK-vNvE8S-VwKW2D-zhPeiE-bGz1mM-g7e9cd-z3GZfC-89581U-q3i2a4-vPWXRb-a1axRM-8WD9ae-92shwY-feqh97-7ALSeA-dyWxqn-9ATrxH-5tHDn7-5zVjuJ-6MnFoF-5uuevo-VmCKcD-sjRA4i-bnTx6v-aE9Bbc-8LygYz-8KrQFX-5sKDrz-5SkzHm-92zToy-5upRdk-5zVisA-5uueLA-5vNkPo-pQmuDd-8QwhaJ-5uuemf-aQQFK2-5RFQYP-5AC3YJ-5uuey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TWITTER IS A HARD HITTER</a:t>
            </a:r>
          </a:p>
        </p:txBody>
      </p:sp>
      <p:sp>
        <p:nvSpPr>
          <p:cNvPr id="86" name="Shape 86"/>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69850">
              <a:spcBef>
                <a:spcPts val="0"/>
              </a:spcBef>
              <a:buClr>
                <a:schemeClr val="dk1"/>
              </a:buClr>
              <a:buSzPts val="1100"/>
              <a:buFont typeface="Arial"/>
              <a:buNone/>
            </a:pPr>
            <a:r>
              <a:rPr lang="en" sz="1050">
                <a:solidFill>
                  <a:srgbClr val="555555"/>
                </a:solidFill>
                <a:highlight>
                  <a:srgbClr val="FFFFFF"/>
                </a:highlight>
                <a:latin typeface="Georgia"/>
                <a:ea typeface="Georgia"/>
                <a:cs typeface="Georgia"/>
                <a:sym typeface="Georgia"/>
              </a:rPr>
              <a:t>In 2006, Twitter is created in San Francisco and allows people to share facts about their lives in 140 characters or less. In the years that follow the creating of this social media platform a new phrase "hashtag activism" is born, especially after the prevalence of #BlackLivesMatter.</a:t>
            </a:r>
          </a:p>
          <a:p>
            <a:pPr marL="0" lvl="0" indent="-69850">
              <a:spcBef>
                <a:spcPts val="0"/>
              </a:spcBef>
              <a:buClr>
                <a:schemeClr val="dk1"/>
              </a:buClr>
              <a:buSzPts val="1100"/>
              <a:buFont typeface="Arial"/>
              <a:buNone/>
            </a:pPr>
            <a:endParaRPr sz="1050">
              <a:solidFill>
                <a:srgbClr val="555555"/>
              </a:solidFill>
              <a:highlight>
                <a:srgbClr val="FFFFFF"/>
              </a:highlight>
              <a:latin typeface="Georgia"/>
              <a:ea typeface="Georgia"/>
              <a:cs typeface="Georgia"/>
              <a:sym typeface="Georgia"/>
            </a:endParaRPr>
          </a:p>
          <a:p>
            <a:pPr marL="0" lvl="0" indent="0">
              <a:spcBef>
                <a:spcPts val="0"/>
              </a:spcBef>
              <a:buNone/>
            </a:pPr>
            <a:r>
              <a:rPr lang="en" sz="1050">
                <a:solidFill>
                  <a:srgbClr val="555555"/>
                </a:solidFill>
                <a:highlight>
                  <a:srgbClr val="FFFFFF"/>
                </a:highlight>
                <a:latin typeface="Georgia"/>
                <a:ea typeface="Georgia"/>
                <a:cs typeface="Georgia"/>
                <a:sym typeface="Georgia"/>
              </a:rPr>
              <a:t> "Hashtag activism" stands for: the </a:t>
            </a:r>
            <a:r>
              <a:rPr lang="en" sz="1050">
                <a:solidFill>
                  <a:srgbClr val="555555"/>
                </a:solidFill>
                <a:latin typeface="Georgia"/>
                <a:ea typeface="Georgia"/>
                <a:cs typeface="Georgia"/>
                <a:sym typeface="Georgia"/>
              </a:rPr>
              <a:t>act of fighting for or supporting a cause that people are advocating through social media like Facebook, Twitter, Google+ and other networking websites. This is the kind of activism that does not require any action from the person other than sharing or "liking" a post or "retweeting" tweets on Twitter. [2]</a:t>
            </a:r>
          </a:p>
          <a:p>
            <a:pPr marL="0" lvl="0" indent="0">
              <a:spcBef>
                <a:spcPts val="0"/>
              </a:spcBef>
              <a:buNone/>
            </a:pPr>
            <a:endParaRPr sz="1050">
              <a:solidFill>
                <a:srgbClr val="555555"/>
              </a:solidFill>
              <a:latin typeface="Georgia"/>
              <a:ea typeface="Georgia"/>
              <a:cs typeface="Georgia"/>
              <a:sym typeface="Georgia"/>
            </a:endParaRPr>
          </a:p>
          <a:p>
            <a:pPr marL="0" lvl="0" indent="0">
              <a:spcBef>
                <a:spcPts val="0"/>
              </a:spcBef>
              <a:buNone/>
            </a:pPr>
            <a:r>
              <a:rPr lang="en" sz="1050">
                <a:solidFill>
                  <a:srgbClr val="555555"/>
                </a:solidFill>
                <a:latin typeface="Georgia"/>
                <a:ea typeface="Georgia"/>
                <a:cs typeface="Georgia"/>
                <a:sym typeface="Georgia"/>
              </a:rPr>
              <a:t>Picture: @Blackbirds, Twitter, July 8, 2016</a:t>
            </a:r>
          </a:p>
          <a:p>
            <a:pPr marL="0" lvl="0" indent="0">
              <a:spcBef>
                <a:spcPts val="0"/>
              </a:spcBef>
              <a:buNone/>
            </a:pPr>
            <a:r>
              <a:rPr lang="en" sz="1050">
                <a:solidFill>
                  <a:srgbClr val="555555"/>
                </a:solidFill>
                <a:latin typeface="Georgia"/>
                <a:ea typeface="Georgia"/>
                <a:cs typeface="Georgia"/>
                <a:sym typeface="Georgia"/>
              </a:rPr>
              <a:t>http://www.truthrevolt.org/sites/default/files/images/BLMblackpower.jpg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TRAYVON MARTIN SPARKS A HASTAG</a:t>
            </a:r>
          </a:p>
        </p:txBody>
      </p:sp>
      <p:sp>
        <p:nvSpPr>
          <p:cNvPr id="92" name="Shape 92"/>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0">
              <a:spcBef>
                <a:spcPts val="0"/>
              </a:spcBef>
              <a:buNone/>
            </a:pPr>
            <a:r>
              <a:rPr lang="en" sz="1050">
                <a:solidFill>
                  <a:srgbClr val="555555"/>
                </a:solidFill>
                <a:highlight>
                  <a:srgbClr val="FFFFFF"/>
                </a:highlight>
                <a:latin typeface="Georgia"/>
                <a:ea typeface="Georgia"/>
                <a:cs typeface="Georgia"/>
                <a:sym typeface="Georgia"/>
              </a:rPr>
              <a:t>February 26th,2012 George Zimmerman, while patrolling his neighborhood in his duty of neighborhood watch called 911 to report a "suspicious person". That person was Trayvon Benjamin Martin a 17 year old African American high School student. Zimmerman disregards instructions from the 911 operator and shoots and kills Trayvon.</a:t>
            </a:r>
          </a:p>
          <a:p>
            <a:pPr marL="0" lvl="0" indent="0">
              <a:spcBef>
                <a:spcPts val="0"/>
              </a:spcBef>
              <a:buNone/>
            </a:pPr>
            <a:r>
              <a:rPr lang="en" sz="1050">
                <a:solidFill>
                  <a:srgbClr val="555555"/>
                </a:solidFill>
                <a:highlight>
                  <a:srgbClr val="FFFFFF"/>
                </a:highlight>
                <a:latin typeface="Georgia"/>
                <a:ea typeface="Georgia"/>
                <a:cs typeface="Georgia"/>
                <a:sym typeface="Georgia"/>
              </a:rPr>
              <a:t>Picture: CC BY 2.0 Harkness, Ann. “Med-9526.Jpg.” Flickr, Yahoo!, 15 July 2013,</a:t>
            </a:r>
          </a:p>
          <a:p>
            <a:pPr marL="0" lvl="0" indent="0">
              <a:spcBef>
                <a:spcPts val="0"/>
              </a:spcBef>
              <a:buNone/>
            </a:pPr>
            <a:r>
              <a:rPr lang="en" sz="1050">
                <a:solidFill>
                  <a:srgbClr val="555555"/>
                </a:solidFill>
                <a:highlight>
                  <a:srgbClr val="FFFFFF"/>
                </a:highlight>
                <a:latin typeface="Georgia"/>
                <a:ea typeface="Georgia"/>
                <a:cs typeface="Georgia"/>
                <a:sym typeface="Georgia"/>
              </a:rPr>
              <a:t>www.flickr.com/photos/7214996@N05/9288210989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FROM A REACTION TO A HASHTAG</a:t>
            </a:r>
          </a:p>
        </p:txBody>
      </p:sp>
      <p:sp>
        <p:nvSpPr>
          <p:cNvPr id="98" name="Shape 98"/>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0">
              <a:spcBef>
                <a:spcPts val="0"/>
              </a:spcBef>
              <a:buNone/>
            </a:pPr>
            <a:r>
              <a:rPr lang="en" sz="1050">
                <a:solidFill>
                  <a:srgbClr val="555555"/>
                </a:solidFill>
                <a:highlight>
                  <a:srgbClr val="FFFFFF"/>
                </a:highlight>
                <a:latin typeface="Georgia"/>
                <a:ea typeface="Georgia"/>
                <a:cs typeface="Georgia"/>
                <a:sym typeface="Georgia"/>
              </a:rPr>
              <a:t>In response to the killing of Trayvon Martin on the day of George Zimmerman's acquittal, Alicia Garza, pens a love letter to the black community where she first uses the phrase "Black Lives Matter". The phrase quickly becomes a hashtag and Patrisse Cullors also posts #BlackLivesMatter on her social media. Opal Tometi reaches out to them and suggests that they turn the hashtag into a movement.</a:t>
            </a:r>
          </a:p>
          <a:p>
            <a:pPr marL="0" lvl="0" indent="0">
              <a:spcBef>
                <a:spcPts val="0"/>
              </a:spcBef>
              <a:buNone/>
            </a:pPr>
            <a:r>
              <a:rPr lang="en" sz="1050">
                <a:solidFill>
                  <a:srgbClr val="555555"/>
                </a:solidFill>
                <a:highlight>
                  <a:srgbClr val="FFFFFF"/>
                </a:highlight>
                <a:latin typeface="Georgia"/>
                <a:ea typeface="Georgia"/>
                <a:cs typeface="Georgia"/>
                <a:sym typeface="Georgia"/>
              </a:rPr>
              <a:t>Pictures: Alicia Garza, July 13,2013, Facebook</a:t>
            </a:r>
          </a:p>
          <a:p>
            <a:pPr marL="0" lvl="0" indent="0">
              <a:spcBef>
                <a:spcPts val="0"/>
              </a:spcBef>
              <a:buNone/>
            </a:pPr>
            <a:r>
              <a:rPr lang="en" sz="1050" u="sng">
                <a:solidFill>
                  <a:schemeClr val="hlink"/>
                </a:solidFill>
                <a:highlight>
                  <a:srgbClr val="FFFFFF"/>
                </a:highlight>
                <a:latin typeface="Georgia"/>
                <a:ea typeface="Georgia"/>
                <a:cs typeface="Georgia"/>
                <a:sym typeface="Georgia"/>
                <a:hlinkClick r:id="rId3"/>
              </a:rPr>
              <a:t>https://media.vocativ.com/photos/2015/08/Screen-Shot-2015-08-06-at-2.49.25-PM.png</a:t>
            </a:r>
          </a:p>
          <a:p>
            <a:pPr marL="0" lvl="0" indent="0">
              <a:spcBef>
                <a:spcPts val="0"/>
              </a:spcBef>
              <a:buNone/>
            </a:pPr>
            <a:r>
              <a:rPr lang="en" sz="1050">
                <a:solidFill>
                  <a:srgbClr val="555555"/>
                </a:solidFill>
                <a:highlight>
                  <a:srgbClr val="FFFFFF"/>
                </a:highlight>
                <a:latin typeface="Georgia"/>
                <a:ea typeface="Georgia"/>
                <a:cs typeface="Georgia"/>
                <a:sym typeface="Georgia"/>
              </a:rPr>
              <a:t>Patrisse Cullors, July 13, 2013, Facebook</a:t>
            </a:r>
          </a:p>
          <a:p>
            <a:pPr marL="0" lvl="0" indent="0">
              <a:spcBef>
                <a:spcPts val="0"/>
              </a:spcBef>
              <a:buNone/>
            </a:pPr>
            <a:r>
              <a:rPr lang="en" sz="1050" u="sng">
                <a:solidFill>
                  <a:schemeClr val="hlink"/>
                </a:solidFill>
                <a:highlight>
                  <a:srgbClr val="FFFFFF"/>
                </a:highlight>
                <a:latin typeface="Georgia"/>
                <a:ea typeface="Georgia"/>
                <a:cs typeface="Georgia"/>
                <a:sym typeface="Georgia"/>
                <a:hlinkClick r:id="rId4"/>
              </a:rPr>
              <a:t>https://i1.wp.com/patrissecullors.com/wp-content/uploads/2015/11/patrisse_post.png</a:t>
            </a:r>
          </a:p>
          <a:p>
            <a:pPr marL="0" lvl="0" indent="0">
              <a:spcBef>
                <a:spcPts val="0"/>
              </a:spcBef>
              <a:buNone/>
            </a:pPr>
            <a:r>
              <a:rPr lang="en" sz="1050">
                <a:solidFill>
                  <a:srgbClr val="555555"/>
                </a:solidFill>
                <a:highlight>
                  <a:srgbClr val="FFFFFF"/>
                </a:highlight>
                <a:latin typeface="Georgia"/>
                <a:ea typeface="Georgia"/>
                <a:cs typeface="Georgia"/>
                <a:sym typeface="Georgia"/>
              </a:rPr>
              <a:t>Patrisse Cullors, July 15,2013, Facebook</a:t>
            </a:r>
          </a:p>
          <a:p>
            <a:pPr marL="0" lvl="0" indent="0">
              <a:spcBef>
                <a:spcPts val="0"/>
              </a:spcBef>
              <a:buNone/>
            </a:pPr>
            <a:r>
              <a:rPr lang="en" sz="1050" u="sng">
                <a:solidFill>
                  <a:schemeClr val="hlink"/>
                </a:solidFill>
                <a:highlight>
                  <a:srgbClr val="FFFFFF"/>
                </a:highlight>
                <a:latin typeface="Georgia"/>
                <a:ea typeface="Georgia"/>
                <a:cs typeface="Georgia"/>
                <a:sym typeface="Georgia"/>
                <a:hlinkClick r:id="rId5"/>
              </a:rPr>
              <a:t>https://media.vocativ.com/photos/2015/08/Screen-Shot-2015-08-06-at-3.53.28-PM.png</a:t>
            </a:r>
          </a:p>
          <a:p>
            <a:pPr marL="0" lvl="0" indent="0">
              <a:spcBef>
                <a:spcPts val="0"/>
              </a:spcBef>
              <a:buNone/>
            </a:pPr>
            <a:endParaRPr sz="1050">
              <a:solidFill>
                <a:srgbClr val="555555"/>
              </a:solidFill>
              <a:highlight>
                <a:srgbClr val="FFFFFF"/>
              </a:highlight>
              <a:latin typeface="Georgia"/>
              <a:ea typeface="Georgia"/>
              <a:cs typeface="Georgia"/>
              <a:sym typeface="Georgi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marL="0" lvl="0" indent="0">
              <a:spcBef>
                <a:spcPts val="0"/>
              </a:spcBef>
              <a:buNone/>
            </a:pPr>
            <a:r>
              <a:rPr lang="en"/>
              <a:t>FERGUSON AND MIKE BROWN</a:t>
            </a:r>
          </a:p>
        </p:txBody>
      </p:sp>
      <p:sp>
        <p:nvSpPr>
          <p:cNvPr id="104" name="Shape 104"/>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marL="0" lvl="0" indent="0">
              <a:spcBef>
                <a:spcPts val="0"/>
              </a:spcBef>
              <a:buNone/>
            </a:pPr>
            <a:r>
              <a:rPr lang="en" sz="1050">
                <a:solidFill>
                  <a:srgbClr val="555555"/>
                </a:solidFill>
                <a:highlight>
                  <a:srgbClr val="FFFFFF"/>
                </a:highlight>
                <a:latin typeface="Georgia"/>
                <a:ea typeface="Georgia"/>
                <a:cs typeface="Georgia"/>
                <a:sym typeface="Georgia"/>
              </a:rPr>
              <a:t>On Saturday August 9th, 2014, Micheal Brown was fatally shot by a Ferguson Police Officer. The killing immediately spurred protests against police brutality. The Black Lives Matter hashtag took off from this incident along with #Ferguson. </a:t>
            </a:r>
          </a:p>
          <a:p>
            <a:pPr marL="0" lvl="0" indent="0">
              <a:spcBef>
                <a:spcPts val="0"/>
              </a:spcBef>
              <a:buNone/>
            </a:pPr>
            <a:endParaRPr sz="1050">
              <a:solidFill>
                <a:srgbClr val="555555"/>
              </a:solidFill>
              <a:highlight>
                <a:srgbClr val="FFFFFF"/>
              </a:highlight>
              <a:latin typeface="Georgia"/>
              <a:ea typeface="Georgia"/>
              <a:cs typeface="Georgia"/>
              <a:sym typeface="Georgia"/>
            </a:endParaRPr>
          </a:p>
          <a:p>
            <a:pPr marL="0" lvl="0" indent="0">
              <a:spcBef>
                <a:spcPts val="0"/>
              </a:spcBef>
              <a:buNone/>
            </a:pPr>
            <a:r>
              <a:rPr lang="en" sz="1050">
                <a:solidFill>
                  <a:srgbClr val="555555"/>
                </a:solidFill>
                <a:highlight>
                  <a:srgbClr val="FFFFFF"/>
                </a:highlight>
                <a:latin typeface="Georgia"/>
                <a:ea typeface="Georgia"/>
                <a:cs typeface="Georgia"/>
                <a:sym typeface="Georgia"/>
              </a:rPr>
              <a:t>Video: </a:t>
            </a:r>
            <a:r>
              <a:rPr lang="en" sz="1050" u="sng">
                <a:solidFill>
                  <a:schemeClr val="hlink"/>
                </a:solidFill>
                <a:highlight>
                  <a:srgbClr val="FFFFFF"/>
                </a:highlight>
                <a:latin typeface="Georgia"/>
                <a:ea typeface="Georgia"/>
                <a:cs typeface="Georgia"/>
                <a:sym typeface="Georgia"/>
                <a:hlinkClick r:id="rId3"/>
              </a:rPr>
              <a:t>https://vimeo.com/103505904</a:t>
            </a:r>
          </a:p>
          <a:p>
            <a:pPr marL="0" lvl="0" indent="0">
              <a:spcBef>
                <a:spcPts val="0"/>
              </a:spcBef>
              <a:buNone/>
            </a:pPr>
            <a:r>
              <a:rPr lang="en" sz="1050">
                <a:solidFill>
                  <a:srgbClr val="555555"/>
                </a:solidFill>
                <a:highlight>
                  <a:srgbClr val="FFFFFF"/>
                </a:highlight>
                <a:latin typeface="Georgia"/>
                <a:ea typeface="Georgia"/>
                <a:cs typeface="Georgia"/>
                <a:sym typeface="Georgia"/>
              </a:rPr>
              <a:t>#FERGUSON - A look at what it’s like in the middle of Ferguson, Missouri  - Daniel Wilson, CC BY 3.0</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1261</Words>
  <Application>Microsoft Office PowerPoint</Application>
  <PresentationFormat>On-screen Show (16:9)</PresentationFormat>
  <Paragraphs>74</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Georgia</vt:lpstr>
      <vt:lpstr>Arial</vt:lpstr>
      <vt:lpstr>Simple Light</vt:lpstr>
      <vt:lpstr>#BLACKLIVESMATTER, FREEDOM, AND MOVEMENT</vt:lpstr>
      <vt:lpstr>FIRST AMENDMENT RIGHTS</vt:lpstr>
      <vt:lpstr>MOTIVATION BEHIND MODERN SOCIAL MEDIA</vt:lpstr>
      <vt:lpstr>Social Media Definition  </vt:lpstr>
      <vt:lpstr>HARVARD U AND MARK ZUCKERBERG</vt:lpstr>
      <vt:lpstr>TWITTER IS A HARD HITTER</vt:lpstr>
      <vt:lpstr>TRAYVON MARTIN SPARKS A HASTAG</vt:lpstr>
      <vt:lpstr>FROM A REACTION TO A HASHTAG</vt:lpstr>
      <vt:lpstr>FERGUSON AND MIKE BROWN</vt:lpstr>
      <vt:lpstr>#BLACKLIVESMATTER GAINS VISABILITY</vt:lpstr>
      <vt:lpstr>#BLACKLIVESMATTER TAKES OFF</vt:lpstr>
      <vt:lpstr>Works Cited: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#BLACKLIVESMATTER, FREEDOM, AND MOVEMENT</dc:title>
  <dc:creator>Makiah Harper</dc:creator>
  <cp:lastModifiedBy>Makiah Harper</cp:lastModifiedBy>
  <cp:revision>1</cp:revision>
  <dcterms:modified xsi:type="dcterms:W3CDTF">2017-12-11T19:44:53Z</dcterms:modified>
</cp:coreProperties>
</file>