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Shape 1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9" name="Shape 1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5" name="Shape 13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6" name="Shape 1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2" name="Shape 1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9" name="Shape 17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Shape 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 name="Shape 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Shape 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6" name="Shape 6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Shape 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2" name="Shape 7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 name="Shape 78"/>
        <p:cNvGrpSpPr/>
        <p:nvPr/>
      </p:nvGrpSpPr>
      <p:grpSpPr>
        <a:xfrm>
          <a:off x="0" y="0"/>
          <a:ext cx="0" cy="0"/>
          <a:chOff x="0" y="0"/>
          <a:chExt cx="0" cy="0"/>
        </a:xfrm>
      </p:grpSpPr>
      <p:sp>
        <p:nvSpPr>
          <p:cNvPr id="79" name="Shape 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0" name="Shape 8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8" name="Shape 8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Shape 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6" name="Shape 9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Shape 1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4" name="Shape 10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Shape 1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1" name="Shape 11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dark-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1600"/>
              </a:spcBef>
              <a:spcAft>
                <a:spcPts val="0"/>
              </a:spcAft>
              <a:buClr>
                <a:schemeClr val="lt2"/>
              </a:buClr>
              <a:buSzPts val="1400"/>
              <a:buChar char="○"/>
              <a:defRPr>
                <a:solidFill>
                  <a:schemeClr val="lt2"/>
                </a:solidFill>
              </a:defRPr>
            </a:lvl2pPr>
            <a:lvl3pPr indent="-317500" lvl="2" marL="1371600">
              <a:lnSpc>
                <a:spcPct val="115000"/>
              </a:lnSpc>
              <a:spcBef>
                <a:spcPts val="1600"/>
              </a:spcBef>
              <a:spcAft>
                <a:spcPts val="0"/>
              </a:spcAft>
              <a:buClr>
                <a:schemeClr val="lt2"/>
              </a:buClr>
              <a:buSzPts val="1400"/>
              <a:buChar char="■"/>
              <a:defRPr>
                <a:solidFill>
                  <a:schemeClr val="lt2"/>
                </a:solidFill>
              </a:defRPr>
            </a:lvl3pPr>
            <a:lvl4pPr indent="-317500" lvl="3" marL="1828800">
              <a:lnSpc>
                <a:spcPct val="115000"/>
              </a:lnSpc>
              <a:spcBef>
                <a:spcPts val="1600"/>
              </a:spcBef>
              <a:spcAft>
                <a:spcPts val="0"/>
              </a:spcAft>
              <a:buClr>
                <a:schemeClr val="lt2"/>
              </a:buClr>
              <a:buSzPts val="1400"/>
              <a:buChar char="●"/>
              <a:defRPr>
                <a:solidFill>
                  <a:schemeClr val="lt2"/>
                </a:solidFill>
              </a:defRPr>
            </a:lvl4pPr>
            <a:lvl5pPr indent="-317500" lvl="4" marL="2286000">
              <a:lnSpc>
                <a:spcPct val="115000"/>
              </a:lnSpc>
              <a:spcBef>
                <a:spcPts val="1600"/>
              </a:spcBef>
              <a:spcAft>
                <a:spcPts val="0"/>
              </a:spcAft>
              <a:buClr>
                <a:schemeClr val="lt2"/>
              </a:buClr>
              <a:buSzPts val="1400"/>
              <a:buChar char="○"/>
              <a:defRPr>
                <a:solidFill>
                  <a:schemeClr val="lt2"/>
                </a:solidFill>
              </a:defRPr>
            </a:lvl5pPr>
            <a:lvl6pPr indent="-317500" lvl="5" marL="2743200">
              <a:lnSpc>
                <a:spcPct val="115000"/>
              </a:lnSpc>
              <a:spcBef>
                <a:spcPts val="1600"/>
              </a:spcBef>
              <a:spcAft>
                <a:spcPts val="0"/>
              </a:spcAft>
              <a:buClr>
                <a:schemeClr val="lt2"/>
              </a:buClr>
              <a:buSzPts val="1400"/>
              <a:buChar char="■"/>
              <a:defRPr>
                <a:solidFill>
                  <a:schemeClr val="lt2"/>
                </a:solidFill>
              </a:defRPr>
            </a:lvl6pPr>
            <a:lvl7pPr indent="-317500" lvl="6" marL="3200400">
              <a:lnSpc>
                <a:spcPct val="115000"/>
              </a:lnSpc>
              <a:spcBef>
                <a:spcPts val="1600"/>
              </a:spcBef>
              <a:spcAft>
                <a:spcPts val="0"/>
              </a:spcAft>
              <a:buClr>
                <a:schemeClr val="lt2"/>
              </a:buClr>
              <a:buSzPts val="1400"/>
              <a:buChar char="●"/>
              <a:defRPr>
                <a:solidFill>
                  <a:schemeClr val="lt2"/>
                </a:solidFill>
              </a:defRPr>
            </a:lvl7pPr>
            <a:lvl8pPr indent="-317500" lvl="7" marL="3657600">
              <a:lnSpc>
                <a:spcPct val="115000"/>
              </a:lnSpc>
              <a:spcBef>
                <a:spcPts val="1600"/>
              </a:spcBef>
              <a:spcAft>
                <a:spcPts val="0"/>
              </a:spcAft>
              <a:buClr>
                <a:schemeClr val="lt2"/>
              </a:buClr>
              <a:buSzPts val="1400"/>
              <a:buChar char="○"/>
              <a:defRPr>
                <a:solidFill>
                  <a:schemeClr val="lt2"/>
                </a:solidFill>
              </a:defRPr>
            </a:lvl8pPr>
            <a:lvl9pPr indent="-317500" lvl="8" marL="4114800">
              <a:lnSpc>
                <a:spcPct val="115000"/>
              </a:lnSpc>
              <a:spcBef>
                <a:spcPts val="1600"/>
              </a:spcBef>
              <a:spcAft>
                <a:spcPts val="1600"/>
              </a:spcAft>
              <a:buClr>
                <a:schemeClr val="lt2"/>
              </a:buClr>
              <a:buSzPts val="1400"/>
              <a:buChar char="■"/>
              <a:defRPr>
                <a:solidFill>
                  <a:schemeClr val="lt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algn="r">
              <a:spcBef>
                <a:spcPts val="0"/>
              </a:spcBef>
              <a:spcAft>
                <a:spcPts val="0"/>
              </a:spcAft>
              <a:buNone/>
            </a:pPr>
            <a:fld id="{00000000-1234-1234-1234-123412341234}" type="slidenum">
              <a:rPr lang="en" sz="1000">
                <a:solidFill>
                  <a:schemeClr val="lt2"/>
                </a:solidFill>
              </a:rPr>
              <a:t>‹#›</a:t>
            </a:fld>
            <a:endParaRPr sz="1000">
              <a:solidFill>
                <a:schemeClr val="lt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1" Type="http://schemas.openxmlformats.org/officeDocument/2006/relationships/hyperlink" Target="https://commons.wikimedia.org/wiki/File%3AHispaniola_1697-1795.png" TargetMode="External"/><Relationship Id="rId10" Type="http://schemas.openxmlformats.org/officeDocument/2006/relationships/hyperlink" Target="https://commons.wikimedia.org/wiki/File%3AHispaniola_1697-1795.png" TargetMode="External"/><Relationship Id="rId13" Type="http://schemas.openxmlformats.org/officeDocument/2006/relationships/image" Target="../media/image9.png"/><Relationship Id="rId12" Type="http://schemas.openxmlformats.org/officeDocument/2006/relationships/image" Target="../media/image3.jpg"/><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commons.wikimedia.org/wiki/File:Columbus_landing_on_Hispaniola.JPG#filelinks" TargetMode="External"/><Relationship Id="rId4" Type="http://schemas.openxmlformats.org/officeDocument/2006/relationships/hyperlink" Target="https://commons.wikimedia.org/wiki/File:Columbus_landing_on_Hispaniola.JPG#filelinks" TargetMode="External"/><Relationship Id="rId9" Type="http://schemas.openxmlformats.org/officeDocument/2006/relationships/hyperlink" Target="https://commons.wikimedia.org/wiki/File%3AHispaniola_1492-1697.png" TargetMode="External"/><Relationship Id="rId15" Type="http://schemas.openxmlformats.org/officeDocument/2006/relationships/image" Target="../media/image11.png"/><Relationship Id="rId14" Type="http://schemas.openxmlformats.org/officeDocument/2006/relationships/image" Target="../media/image10.png"/><Relationship Id="rId5" Type="http://schemas.openxmlformats.org/officeDocument/2006/relationships/hyperlink" Target="https://commons.wikimedia.org/wiki/File:Columbus_landing_on_Hispaniola.JPG#filelinks" TargetMode="External"/><Relationship Id="rId6" Type="http://schemas.openxmlformats.org/officeDocument/2006/relationships/hyperlink" Target="https://commons.wikimedia.org/wiki/File:D072-_une_sucrerie_%C3%A0_saint-domingue_-_Liv3-Ch16.png" TargetMode="External"/><Relationship Id="rId7" Type="http://schemas.openxmlformats.org/officeDocument/2006/relationships/hyperlink" Target="https://commons.wikimedia.org/wiki/File:D072-_une_sucrerie_%C3%A0_saint-domingue_-_Liv3-Ch16.png" TargetMode="External"/><Relationship Id="rId8" Type="http://schemas.openxmlformats.org/officeDocument/2006/relationships/hyperlink" Target="https://commons.wikimedia.org/wiki/File%3AHispaniola_1492-1697.pn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jmulleni.wixsite.com/thehaitianrevolution/history" TargetMode="External"/><Relationship Id="rId4" Type="http://schemas.openxmlformats.org/officeDocument/2006/relationships/hyperlink" Target="https://jmulleni.wixsite.com/thehaitianrevolution/history" TargetMode="External"/><Relationship Id="rId5" Type="http://schemas.openxmlformats.org/officeDocument/2006/relationships/image" Target="../media/image2.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hyperlink" Target="https://youtu.be/-oDVnj4RjDc" TargetMode="External"/><Relationship Id="rId4" Type="http://schemas.openxmlformats.org/officeDocument/2006/relationships/hyperlink" Target="https://youtu.be/WE7RzpzNSUU"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ezproxy.butler.edu/login?url=http://link.galegroup.com/apps/doc/CX3045300985/WHIC?u=butleru&amp;xid=0d68d29f" TargetMode="External"/><Relationship Id="rId4" Type="http://schemas.openxmlformats.org/officeDocument/2006/relationships/hyperlink" Target="https://library.brown.edu/haitihistory/5.html" TargetMode="External"/><Relationship Id="rId5" Type="http://schemas.openxmlformats.org/officeDocument/2006/relationships/hyperlink" Target="https://library.brown.edu/haitihistory/5.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youtu.be/5A_o-nU5s2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hyperlink" Target="https://commons.wikimedia.org/wiki/File:Jean-Jacques-Dessalines.jpg" TargetMode="External"/><Relationship Id="rId5" Type="http://schemas.openxmlformats.org/officeDocument/2006/relationships/hyperlink" Target="https://commons.wikimedia.org/wiki/File:Jean-Jacques-Dessalines.jp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jpg"/><Relationship Id="rId4" Type="http://schemas.openxmlformats.org/officeDocument/2006/relationships/hyperlink" Target="https://de.wikipedia.org/wiki/Charles_Victoire_Emmanuel_Leclerc#/media/File:Charles_Leclerc.jpg" TargetMode="External"/><Relationship Id="rId5" Type="http://schemas.openxmlformats.org/officeDocument/2006/relationships/hyperlink" Target="https://de.wikipedia.org/wiki/Charles_Victoire_Emmanuel_Leclerc#/media/File:Charles_Leclerc.jp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pic>
        <p:nvPicPr>
          <p:cNvPr descr="Image result for Haitian Revolution" id="54" name="Shape 54"/>
          <p:cNvPicPr preferRelativeResize="0"/>
          <p:nvPr/>
        </p:nvPicPr>
        <p:blipFill>
          <a:blip r:embed="rId3">
            <a:alphaModFix/>
          </a:blip>
          <a:stretch>
            <a:fillRect/>
          </a:stretch>
        </p:blipFill>
        <p:spPr>
          <a:xfrm>
            <a:off x="3726925" y="1311288"/>
            <a:ext cx="5288876" cy="2952775"/>
          </a:xfrm>
          <a:prstGeom prst="rect">
            <a:avLst/>
          </a:prstGeom>
          <a:noFill/>
          <a:ln>
            <a:noFill/>
          </a:ln>
        </p:spPr>
      </p:pic>
      <p:sp>
        <p:nvSpPr>
          <p:cNvPr id="55" name="Shape 55"/>
          <p:cNvSpPr txBox="1"/>
          <p:nvPr>
            <p:ph type="title"/>
          </p:nvPr>
        </p:nvSpPr>
        <p:spPr>
          <a:xfrm>
            <a:off x="2704050" y="420250"/>
            <a:ext cx="3735900" cy="7557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
              <a:t>Welcome to the Haitian Revolution</a:t>
            </a:r>
            <a:endParaRPr/>
          </a:p>
        </p:txBody>
      </p:sp>
      <p:sp>
        <p:nvSpPr>
          <p:cNvPr id="56" name="Shape 56"/>
          <p:cNvSpPr txBox="1"/>
          <p:nvPr>
            <p:ph idx="1" type="body"/>
          </p:nvPr>
        </p:nvSpPr>
        <p:spPr>
          <a:xfrm>
            <a:off x="304575" y="1311300"/>
            <a:ext cx="3294000" cy="29529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600">
                <a:solidFill>
                  <a:schemeClr val="dk1"/>
                </a:solidFill>
              </a:rPr>
              <a:t>This website goes in depth on all aspects regarding the Haitian Revolution. From the events leading up to the war to events transpiring after Haiti had gained their independence. In connection with Freedom and Movement, the site also investigates how freedom changed in Haiti as a result of the Haitian Revolution. </a:t>
            </a:r>
            <a:endParaRPr sz="1600">
              <a:solidFill>
                <a:schemeClr val="dk1"/>
              </a:solidFill>
            </a:endParaRPr>
          </a:p>
          <a:p>
            <a:pPr indent="0" lvl="0" marL="0">
              <a:spcBef>
                <a:spcPts val="1600"/>
              </a:spcBef>
              <a:spcAft>
                <a:spcPts val="1600"/>
              </a:spcAft>
              <a:buNone/>
            </a:pPr>
            <a:r>
              <a:t/>
            </a:r>
            <a:endParaRPr sz="1400">
              <a:solidFill>
                <a:srgbClr val="FFFF00"/>
              </a:solidFill>
            </a:endParaRPr>
          </a:p>
        </p:txBody>
      </p:sp>
      <p:sp>
        <p:nvSpPr>
          <p:cNvPr id="57" name="Shape 57"/>
          <p:cNvSpPr txBox="1"/>
          <p:nvPr/>
        </p:nvSpPr>
        <p:spPr>
          <a:xfrm>
            <a:off x="304575" y="4324250"/>
            <a:ext cx="8711100" cy="612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a:solidFill>
                  <a:schemeClr val="dk1"/>
                </a:solidFill>
              </a:rPr>
              <a:t>By: Jessica Stein, Kelsey Davis, Josh Mullenix, Christian Gonzalez and Andrew Hesterhagen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Shape 1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Freedom</a:t>
            </a:r>
            <a:endParaRPr/>
          </a:p>
        </p:txBody>
      </p:sp>
      <p:sp>
        <p:nvSpPr>
          <p:cNvPr id="124" name="Shape 124"/>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sz="1300">
              <a:solidFill>
                <a:schemeClr val="dk1"/>
              </a:solidFill>
            </a:endParaRPr>
          </a:p>
          <a:p>
            <a:pPr indent="0" lvl="0" marL="0">
              <a:spcBef>
                <a:spcPts val="1600"/>
              </a:spcBef>
              <a:spcAft>
                <a:spcPts val="1600"/>
              </a:spcAft>
              <a:buNone/>
            </a:pPr>
            <a:r>
              <a:t/>
            </a:r>
            <a:endParaRPr/>
          </a:p>
        </p:txBody>
      </p:sp>
      <p:pic>
        <p:nvPicPr>
          <p:cNvPr id="125" name="Shape 125"/>
          <p:cNvPicPr preferRelativeResize="0"/>
          <p:nvPr/>
        </p:nvPicPr>
        <p:blipFill>
          <a:blip r:embed="rId3">
            <a:alphaModFix/>
          </a:blip>
          <a:stretch>
            <a:fillRect/>
          </a:stretch>
        </p:blipFill>
        <p:spPr>
          <a:xfrm>
            <a:off x="2795588" y="1130063"/>
            <a:ext cx="3552825" cy="2857500"/>
          </a:xfrm>
          <a:prstGeom prst="rect">
            <a:avLst/>
          </a:prstGeom>
          <a:noFill/>
          <a:ln>
            <a:noFill/>
          </a:ln>
        </p:spPr>
      </p:pic>
      <p:sp>
        <p:nvSpPr>
          <p:cNvPr id="126" name="Shape 126"/>
          <p:cNvSpPr txBox="1"/>
          <p:nvPr/>
        </p:nvSpPr>
        <p:spPr>
          <a:xfrm>
            <a:off x="3053100" y="4099925"/>
            <a:ext cx="3037800" cy="4689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750">
                <a:solidFill>
                  <a:schemeClr val="dk1"/>
                </a:solidFill>
              </a:rPr>
              <a:t>January Suchodolski, Bitwa na San Domingo, Public domain</a:t>
            </a:r>
            <a:endParaRPr sz="750">
              <a:solidFill>
                <a:schemeClr val="dk1"/>
              </a:solidFill>
            </a:endParaRPr>
          </a:p>
          <a:p>
            <a:pPr indent="0" lvl="0" marL="0">
              <a:spcBef>
                <a:spcPts val="0"/>
              </a:spcBef>
              <a:spcAft>
                <a:spcPts val="0"/>
              </a:spcAft>
              <a:buNone/>
            </a:pPr>
            <a:r>
              <a:rPr lang="en" sz="750">
                <a:solidFill>
                  <a:schemeClr val="dk1"/>
                </a:solidFill>
              </a:rPr>
              <a:t>https://upload.wikimedia.org/wikipedia/commons/f/fe/Battle_for_Palm_Tree_Hill.jpg</a:t>
            </a:r>
            <a:endParaRPr sz="750">
              <a:solidFill>
                <a:schemeClr val="dk1"/>
              </a:solidFill>
            </a:endParaRPr>
          </a:p>
          <a:p>
            <a:pPr indent="0" lvl="0" marL="0">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Shape 1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History Before the Revolution</a:t>
            </a:r>
            <a:endParaRPr/>
          </a:p>
        </p:txBody>
      </p:sp>
      <p:sp>
        <p:nvSpPr>
          <p:cNvPr id="132" name="Shape 132"/>
          <p:cNvSpPr txBox="1"/>
          <p:nvPr>
            <p:ph idx="1" type="body"/>
          </p:nvPr>
        </p:nvSpPr>
        <p:spPr>
          <a:xfrm>
            <a:off x="311700" y="1278700"/>
            <a:ext cx="8520600" cy="3416400"/>
          </a:xfrm>
          <a:prstGeom prst="rect">
            <a:avLst/>
          </a:prstGeom>
        </p:spPr>
        <p:txBody>
          <a:bodyPr anchorCtr="0" anchor="t" bIns="91425" lIns="91425" spcFirstLastPara="1" rIns="91425" wrap="square" tIns="91425">
            <a:noAutofit/>
          </a:bodyPr>
          <a:lstStyle/>
          <a:p>
            <a:pPr indent="0" lvl="0" marL="0" rtl="0">
              <a:lnSpc>
                <a:spcPct val="130000"/>
              </a:lnSpc>
              <a:spcBef>
                <a:spcPts val="0"/>
              </a:spcBef>
              <a:spcAft>
                <a:spcPts val="0"/>
              </a:spcAft>
              <a:buNone/>
            </a:pPr>
            <a:r>
              <a:rPr lang="en" sz="1200">
                <a:solidFill>
                  <a:schemeClr val="dk1"/>
                </a:solidFill>
              </a:rPr>
              <a:t>The island of Hispaniola, which is today Haiti, was settled by Christopher Columbus and the Spanish in 1492. The Spanish were in charge of many sugar plantations and they used slave labor to tend the plantations, first using native Taino Indians and then importing slaves from Africa beginning in 1514. A few years later, in 1522, the first of many slave revolts occurred but was quickly stopped by the Spanish.In the 16th and 17th centuries, Spain focused more on their colonies in Latin America, leaving their guard down on Hispaniola. This allowed the French and British to spread their culture and become acquainted with the area beginning in the early 1600s.In 1640, the French claimed the western third of the island but it wasn’t until 1697 with the passing of the Treaty of Ryswick that France gained ownership of this region. This new French territory became Saint Domingue and its people eventually developed it into a major exporter of coffee and sugar. France imported many slaves each year to support their colonial trade and to replace the many that died. </a:t>
            </a:r>
            <a:endParaRPr sz="1200">
              <a:solidFill>
                <a:schemeClr val="dk1"/>
              </a:solidFill>
            </a:endParaRPr>
          </a:p>
          <a:p>
            <a:pPr indent="0" lvl="0" marL="0" rtl="0">
              <a:lnSpc>
                <a:spcPct val="130000"/>
              </a:lnSpc>
              <a:spcBef>
                <a:spcPts val="0"/>
              </a:spcBef>
              <a:spcAft>
                <a:spcPts val="0"/>
              </a:spcAft>
              <a:buNone/>
            </a:pPr>
            <a:r>
              <a:rPr lang="en" sz="1200">
                <a:solidFill>
                  <a:schemeClr val="dk1"/>
                </a:solidFill>
              </a:rPr>
              <a:t>Over time, Saint Domingue's people were divided into distinct groups. The </a:t>
            </a:r>
            <a:r>
              <a:rPr i="1" lang="en" sz="1200">
                <a:solidFill>
                  <a:schemeClr val="dk1"/>
                </a:solidFill>
              </a:rPr>
              <a:t>grands blancs</a:t>
            </a:r>
            <a:r>
              <a:rPr lang="en" sz="1200">
                <a:solidFill>
                  <a:schemeClr val="dk1"/>
                </a:solidFill>
              </a:rPr>
              <a:t> or the white plantation owners held the most power. These people lived lavish lives, wearing the most fashionable clothes from France and living as if they were back in Paris. The free people consisted of 50,000 in charge of nearly half a million slaves with half of these 50,000 being Afro-Caribbean.  Below the free people of color were the </a:t>
            </a:r>
            <a:r>
              <a:rPr i="1" lang="en" sz="1200">
                <a:solidFill>
                  <a:schemeClr val="dk1"/>
                </a:solidFill>
              </a:rPr>
              <a:t>petits blancs</a:t>
            </a:r>
            <a:r>
              <a:rPr lang="en" sz="1200">
                <a:solidFill>
                  <a:schemeClr val="dk1"/>
                </a:solidFill>
              </a:rPr>
              <a:t> or the poor whites. At the bottom of the system were the slaves. </a:t>
            </a:r>
            <a:endParaRPr sz="1200">
              <a:solidFill>
                <a:schemeClr val="dk1"/>
              </a:solidFill>
            </a:endParaRPr>
          </a:p>
          <a:p>
            <a:pPr indent="0" lvl="0" marL="0" rtl="0">
              <a:lnSpc>
                <a:spcPct val="130000"/>
              </a:lnSpc>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Shape 1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38" name="Shape 138"/>
          <p:cNvSpPr txBox="1"/>
          <p:nvPr>
            <p:ph idx="1" type="body"/>
          </p:nvPr>
        </p:nvSpPr>
        <p:spPr>
          <a:xfrm>
            <a:off x="311700" y="1152475"/>
            <a:ext cx="3999900" cy="38862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sz="600" u="sng">
              <a:solidFill>
                <a:schemeClr val="hlink"/>
              </a:solidFill>
              <a:hlinkClick r:id="rId3"/>
            </a:endParaRPr>
          </a:p>
          <a:p>
            <a:pPr indent="0" lvl="0" marL="0">
              <a:spcBef>
                <a:spcPts val="0"/>
              </a:spcBef>
              <a:spcAft>
                <a:spcPts val="0"/>
              </a:spcAft>
              <a:buNone/>
            </a:pPr>
            <a:r>
              <a:t/>
            </a:r>
            <a:endParaRPr/>
          </a:p>
          <a:p>
            <a:pPr indent="0" lvl="0" marL="0">
              <a:spcBef>
                <a:spcPts val="1600"/>
              </a:spcBef>
              <a:spcAft>
                <a:spcPts val="0"/>
              </a:spcAft>
              <a:buNone/>
            </a:pPr>
            <a:r>
              <a:t/>
            </a:r>
            <a:endParaRPr/>
          </a:p>
          <a:p>
            <a:pPr indent="0" lvl="0" marL="0">
              <a:spcBef>
                <a:spcPts val="1600"/>
              </a:spcBef>
              <a:spcAft>
                <a:spcPts val="0"/>
              </a:spcAft>
              <a:buNone/>
            </a:pPr>
            <a:r>
              <a:t/>
            </a:r>
            <a:endParaRPr/>
          </a:p>
          <a:p>
            <a:pPr indent="0" lvl="0" marL="0" rtl="0">
              <a:spcBef>
                <a:spcPts val="1600"/>
              </a:spcBef>
              <a:spcAft>
                <a:spcPts val="0"/>
              </a:spcAft>
              <a:buNone/>
            </a:pPr>
            <a:r>
              <a:rPr lang="en" sz="600">
                <a:solidFill>
                  <a:srgbClr val="FFFFFF"/>
                </a:solidFill>
              </a:rPr>
              <a:t>Christopher Columbus landing on Hispaniola by en: Theodor de Bry is in the public domain.</a:t>
            </a:r>
            <a:endParaRPr sz="600">
              <a:solidFill>
                <a:srgbClr val="FFFFFF"/>
              </a:solidFill>
            </a:endParaRPr>
          </a:p>
          <a:p>
            <a:pPr indent="0" lvl="0" marL="0" rtl="0">
              <a:spcBef>
                <a:spcPts val="0"/>
              </a:spcBef>
              <a:spcAft>
                <a:spcPts val="0"/>
              </a:spcAft>
              <a:buNone/>
            </a:pPr>
            <a:r>
              <a:rPr lang="en" sz="600" u="sng">
                <a:solidFill>
                  <a:srgbClr val="FFFFFF"/>
                </a:solidFill>
                <a:hlinkClick r:id="rId4"/>
              </a:rPr>
              <a:t>https://commons.wikimedia.org/wiki/File:Columbus_landing_on_Hispaniola.JPG#filelinks</a:t>
            </a:r>
            <a:endParaRPr/>
          </a:p>
          <a:p>
            <a:pPr indent="0" lvl="0" marL="0" rtl="0">
              <a:spcBef>
                <a:spcPts val="0"/>
              </a:spcBef>
              <a:spcAft>
                <a:spcPts val="0"/>
              </a:spcAft>
              <a:buNone/>
            </a:pPr>
            <a:r>
              <a:t/>
            </a:r>
            <a:endParaRPr/>
          </a:p>
          <a:p>
            <a:pPr indent="0" lvl="0" marL="0" rtl="0">
              <a:spcBef>
                <a:spcPts val="0"/>
              </a:spcBef>
              <a:spcAft>
                <a:spcPts val="0"/>
              </a:spcAft>
              <a:buNone/>
            </a:pPr>
            <a:r>
              <a:t/>
            </a:r>
            <a:endParaRPr>
              <a:hlinkClick r:id="rId5"/>
            </a:endParaRPr>
          </a:p>
          <a:p>
            <a:pPr indent="0" lvl="0" marL="0">
              <a:spcBef>
                <a:spcPts val="0"/>
              </a:spcBef>
              <a:spcAft>
                <a:spcPts val="0"/>
              </a:spcAft>
              <a:buNone/>
            </a:pPr>
            <a:r>
              <a:t/>
            </a:r>
            <a:endParaRPr/>
          </a:p>
          <a:p>
            <a:pPr indent="0" lvl="0" marL="0">
              <a:spcBef>
                <a:spcPts val="1600"/>
              </a:spcBef>
              <a:spcAft>
                <a:spcPts val="0"/>
              </a:spcAft>
              <a:buNone/>
            </a:pPr>
            <a:r>
              <a:t/>
            </a:r>
            <a:endParaRPr/>
          </a:p>
          <a:p>
            <a:pPr indent="0" lvl="0" marL="0">
              <a:spcBef>
                <a:spcPts val="1600"/>
              </a:spcBef>
              <a:spcAft>
                <a:spcPts val="0"/>
              </a:spcAft>
              <a:buNone/>
            </a:pPr>
            <a:r>
              <a:t/>
            </a:r>
            <a:endParaRPr>
              <a:solidFill>
                <a:srgbClr val="FFFFFF"/>
              </a:solidFill>
            </a:endParaRPr>
          </a:p>
          <a:p>
            <a:pPr indent="0" lvl="0" marL="0" rtl="0">
              <a:spcBef>
                <a:spcPts val="1600"/>
              </a:spcBef>
              <a:spcAft>
                <a:spcPts val="0"/>
              </a:spcAft>
              <a:buNone/>
            </a:pPr>
            <a:r>
              <a:rPr lang="en" sz="600">
                <a:solidFill>
                  <a:srgbClr val="FFFFFF"/>
                </a:solidFill>
              </a:rPr>
              <a:t>Une sucrerie à Saint-Domingue (Haiti) by Élisée Reclus is in the public domain.</a:t>
            </a:r>
            <a:endParaRPr sz="600">
              <a:solidFill>
                <a:srgbClr val="FFFFFF"/>
              </a:solidFill>
            </a:endParaRPr>
          </a:p>
          <a:p>
            <a:pPr indent="0" lvl="0" marL="0" rtl="0">
              <a:spcBef>
                <a:spcPts val="0"/>
              </a:spcBef>
              <a:spcAft>
                <a:spcPts val="0"/>
              </a:spcAft>
              <a:buNone/>
            </a:pPr>
            <a:r>
              <a:rPr lang="en" sz="600" u="sng">
                <a:solidFill>
                  <a:srgbClr val="FFFFFF"/>
                </a:solidFill>
                <a:hlinkClick r:id="rId6"/>
              </a:rPr>
              <a:t>https://commons.wikimedia.org/wiki/File:D072-_une_sucrerie_%C3%A0_saint-domingue_-_Liv3-Ch16.png</a:t>
            </a:r>
            <a:endParaRPr sz="600" u="sng">
              <a:solidFill>
                <a:srgbClr val="FFFFFF"/>
              </a:solidFill>
              <a:hlinkClick r:id="rId7"/>
            </a:endParaRPr>
          </a:p>
          <a:p>
            <a:pPr indent="0" lvl="0" marL="0">
              <a:spcBef>
                <a:spcPts val="0"/>
              </a:spcBef>
              <a:spcAft>
                <a:spcPts val="0"/>
              </a:spcAft>
              <a:buNone/>
            </a:pPr>
            <a:r>
              <a:t/>
            </a:r>
            <a:endParaRPr/>
          </a:p>
          <a:p>
            <a:pPr indent="0" lvl="0" marL="0">
              <a:spcBef>
                <a:spcPts val="1600"/>
              </a:spcBef>
              <a:spcAft>
                <a:spcPts val="1600"/>
              </a:spcAft>
              <a:buNone/>
            </a:pPr>
            <a:r>
              <a:t/>
            </a:r>
            <a:endParaRPr/>
          </a:p>
        </p:txBody>
      </p:sp>
      <p:sp>
        <p:nvSpPr>
          <p:cNvPr id="139" name="Shape 139"/>
          <p:cNvSpPr txBox="1"/>
          <p:nvPr>
            <p:ph idx="2" type="body"/>
          </p:nvPr>
        </p:nvSpPr>
        <p:spPr>
          <a:xfrm>
            <a:off x="4832400" y="1152475"/>
            <a:ext cx="3999900" cy="3818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a:p>
            <a:pPr indent="0" lvl="0" marL="0">
              <a:spcBef>
                <a:spcPts val="1600"/>
              </a:spcBef>
              <a:spcAft>
                <a:spcPts val="0"/>
              </a:spcAft>
              <a:buNone/>
            </a:pPr>
            <a:r>
              <a:t/>
            </a:r>
            <a:endParaRPr/>
          </a:p>
          <a:p>
            <a:pPr indent="0" lvl="0" marL="0">
              <a:spcBef>
                <a:spcPts val="1600"/>
              </a:spcBef>
              <a:spcAft>
                <a:spcPts val="0"/>
              </a:spcAft>
              <a:buNone/>
            </a:pPr>
            <a:r>
              <a:t/>
            </a:r>
            <a:endParaRPr>
              <a:solidFill>
                <a:srgbClr val="FFFFFF"/>
              </a:solidFill>
            </a:endParaRPr>
          </a:p>
          <a:p>
            <a:pPr indent="0" lvl="0" marL="0" rtl="0">
              <a:lnSpc>
                <a:spcPct val="150000"/>
              </a:lnSpc>
              <a:spcBef>
                <a:spcPts val="1600"/>
              </a:spcBef>
              <a:spcAft>
                <a:spcPts val="0"/>
              </a:spcAft>
              <a:buNone/>
            </a:pPr>
            <a:r>
              <a:rPr lang="en" sz="600">
                <a:solidFill>
                  <a:srgbClr val="FFFFFF"/>
                </a:solidFill>
              </a:rPr>
              <a:t>Hispaniola 1492-1697 by Maximilian Dörrbecker (Chumwa) used under CC BY-SA</a:t>
            </a:r>
            <a:endParaRPr sz="600">
              <a:solidFill>
                <a:srgbClr val="FFFFFF"/>
              </a:solidFill>
            </a:endParaRPr>
          </a:p>
          <a:p>
            <a:pPr indent="0" lvl="0" marL="0" rtl="0">
              <a:lnSpc>
                <a:spcPct val="150000"/>
              </a:lnSpc>
              <a:spcBef>
                <a:spcPts val="0"/>
              </a:spcBef>
              <a:spcAft>
                <a:spcPts val="0"/>
              </a:spcAft>
              <a:buNone/>
            </a:pPr>
            <a:r>
              <a:rPr lang="en" sz="600" u="sng">
                <a:solidFill>
                  <a:srgbClr val="FFFFFF"/>
                </a:solidFill>
                <a:hlinkClick r:id="rId8"/>
              </a:rPr>
              <a:t> https://commons.wikimedia.org/wiki/File%3AHispaniola_1492-1697.png</a:t>
            </a:r>
            <a:endParaRPr/>
          </a:p>
          <a:p>
            <a:pPr indent="0" lvl="0" marL="0" rtl="0">
              <a:lnSpc>
                <a:spcPct val="150000"/>
              </a:lnSpc>
              <a:spcBef>
                <a:spcPts val="0"/>
              </a:spcBef>
              <a:spcAft>
                <a:spcPts val="0"/>
              </a:spcAft>
              <a:buNone/>
            </a:pPr>
            <a:r>
              <a:t/>
            </a:r>
            <a:endParaRPr/>
          </a:p>
          <a:p>
            <a:pPr indent="0" lvl="0" marL="0" rtl="0">
              <a:lnSpc>
                <a:spcPct val="150000"/>
              </a:lnSpc>
              <a:spcBef>
                <a:spcPts val="0"/>
              </a:spcBef>
              <a:spcAft>
                <a:spcPts val="0"/>
              </a:spcAft>
              <a:buNone/>
            </a:pPr>
            <a:r>
              <a:t/>
            </a:r>
            <a:endParaRPr>
              <a:hlinkClick r:id="rId9"/>
            </a:endParaRPr>
          </a:p>
          <a:p>
            <a:pPr indent="0" lvl="0" marL="0">
              <a:spcBef>
                <a:spcPts val="0"/>
              </a:spcBef>
              <a:spcAft>
                <a:spcPts val="0"/>
              </a:spcAft>
              <a:buNone/>
            </a:pPr>
            <a:r>
              <a:t/>
            </a:r>
            <a:endParaRPr/>
          </a:p>
          <a:p>
            <a:pPr indent="0" lvl="0" marL="0">
              <a:spcBef>
                <a:spcPts val="1600"/>
              </a:spcBef>
              <a:spcAft>
                <a:spcPts val="0"/>
              </a:spcAft>
              <a:buNone/>
            </a:pPr>
            <a:r>
              <a:t/>
            </a:r>
            <a:endParaRPr>
              <a:solidFill>
                <a:srgbClr val="FFFFFF"/>
              </a:solidFill>
            </a:endParaRPr>
          </a:p>
          <a:p>
            <a:pPr indent="0" lvl="0" marL="0" rtl="0">
              <a:spcBef>
                <a:spcPts val="1600"/>
              </a:spcBef>
              <a:spcAft>
                <a:spcPts val="0"/>
              </a:spcAft>
              <a:buNone/>
            </a:pPr>
            <a:r>
              <a:rPr lang="en" sz="600">
                <a:solidFill>
                  <a:srgbClr val="FFFFFF"/>
                </a:solidFill>
              </a:rPr>
              <a:t>Saint Domingue and Santo Domingo 1697-1795 by Maximilian Dörrbecker used under CC BY-SY</a:t>
            </a:r>
            <a:endParaRPr sz="600">
              <a:solidFill>
                <a:srgbClr val="FFFFFF"/>
              </a:solidFill>
            </a:endParaRPr>
          </a:p>
          <a:p>
            <a:pPr indent="0" lvl="0" marL="0" rtl="0">
              <a:spcBef>
                <a:spcPts val="0"/>
              </a:spcBef>
              <a:spcAft>
                <a:spcPts val="0"/>
              </a:spcAft>
              <a:buNone/>
            </a:pPr>
            <a:r>
              <a:rPr lang="en" sz="600" u="sng">
                <a:solidFill>
                  <a:srgbClr val="FFFFFF"/>
                </a:solidFill>
                <a:hlinkClick r:id="rId10"/>
              </a:rPr>
              <a:t>https://commons.wikimedia.org/wiki/File%3AHispaniola_1697-1795.png</a:t>
            </a:r>
            <a:endParaRPr sz="600" u="sng">
              <a:solidFill>
                <a:srgbClr val="FFFFFF"/>
              </a:solidFill>
              <a:hlinkClick r:id="rId11"/>
            </a:endParaRPr>
          </a:p>
          <a:p>
            <a:pPr indent="0" lvl="0" marL="0">
              <a:spcBef>
                <a:spcPts val="0"/>
              </a:spcBef>
              <a:spcAft>
                <a:spcPts val="1600"/>
              </a:spcAft>
              <a:buNone/>
            </a:pPr>
            <a:r>
              <a:t/>
            </a:r>
            <a:endParaRPr/>
          </a:p>
        </p:txBody>
      </p:sp>
      <p:pic>
        <p:nvPicPr>
          <p:cNvPr id="140" name="Shape 140"/>
          <p:cNvPicPr preferRelativeResize="0"/>
          <p:nvPr/>
        </p:nvPicPr>
        <p:blipFill>
          <a:blip r:embed="rId12">
            <a:alphaModFix/>
          </a:blip>
          <a:stretch>
            <a:fillRect/>
          </a:stretch>
        </p:blipFill>
        <p:spPr>
          <a:xfrm>
            <a:off x="311700" y="1143825"/>
            <a:ext cx="1759150" cy="1468826"/>
          </a:xfrm>
          <a:prstGeom prst="rect">
            <a:avLst/>
          </a:prstGeom>
          <a:noFill/>
          <a:ln>
            <a:noFill/>
          </a:ln>
        </p:spPr>
      </p:pic>
      <p:pic>
        <p:nvPicPr>
          <p:cNvPr id="141" name="Shape 141"/>
          <p:cNvPicPr preferRelativeResize="0"/>
          <p:nvPr/>
        </p:nvPicPr>
        <p:blipFill>
          <a:blip r:embed="rId13">
            <a:alphaModFix/>
          </a:blip>
          <a:stretch>
            <a:fillRect/>
          </a:stretch>
        </p:blipFill>
        <p:spPr>
          <a:xfrm>
            <a:off x="311700" y="3027800"/>
            <a:ext cx="2242601" cy="1427900"/>
          </a:xfrm>
          <a:prstGeom prst="rect">
            <a:avLst/>
          </a:prstGeom>
          <a:noFill/>
          <a:ln>
            <a:noFill/>
          </a:ln>
        </p:spPr>
      </p:pic>
      <p:pic>
        <p:nvPicPr>
          <p:cNvPr id="142" name="Shape 142"/>
          <p:cNvPicPr preferRelativeResize="0"/>
          <p:nvPr/>
        </p:nvPicPr>
        <p:blipFill>
          <a:blip r:embed="rId14">
            <a:alphaModFix/>
          </a:blip>
          <a:stretch>
            <a:fillRect/>
          </a:stretch>
        </p:blipFill>
        <p:spPr>
          <a:xfrm>
            <a:off x="4832395" y="1164286"/>
            <a:ext cx="3158031" cy="1427900"/>
          </a:xfrm>
          <a:prstGeom prst="rect">
            <a:avLst/>
          </a:prstGeom>
          <a:noFill/>
          <a:ln>
            <a:noFill/>
          </a:ln>
        </p:spPr>
      </p:pic>
      <p:pic>
        <p:nvPicPr>
          <p:cNvPr id="143" name="Shape 143"/>
          <p:cNvPicPr preferRelativeResize="0"/>
          <p:nvPr/>
        </p:nvPicPr>
        <p:blipFill>
          <a:blip r:embed="rId15">
            <a:alphaModFix/>
          </a:blip>
          <a:stretch>
            <a:fillRect/>
          </a:stretch>
        </p:blipFill>
        <p:spPr>
          <a:xfrm>
            <a:off x="4832400" y="2956376"/>
            <a:ext cx="3158026" cy="142788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Shape 148"/>
          <p:cNvSpPr txBox="1"/>
          <p:nvPr>
            <p:ph type="title"/>
          </p:nvPr>
        </p:nvSpPr>
        <p:spPr>
          <a:xfrm>
            <a:off x="311700" y="29077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History Before the Revolution</a:t>
            </a:r>
            <a:endParaRPr/>
          </a:p>
        </p:txBody>
      </p:sp>
      <p:sp>
        <p:nvSpPr>
          <p:cNvPr id="149" name="Shape 149"/>
          <p:cNvSpPr txBox="1"/>
          <p:nvPr>
            <p:ph idx="1" type="body"/>
          </p:nvPr>
        </p:nvSpPr>
        <p:spPr>
          <a:xfrm>
            <a:off x="281850" y="933575"/>
            <a:ext cx="8580300" cy="3551100"/>
          </a:xfrm>
          <a:prstGeom prst="rect">
            <a:avLst/>
          </a:prstGeom>
        </p:spPr>
        <p:txBody>
          <a:bodyPr anchorCtr="0" anchor="t" bIns="91425" lIns="91425" spcFirstLastPara="1" rIns="91425" wrap="square" tIns="91425">
            <a:noAutofit/>
          </a:bodyPr>
          <a:lstStyle/>
          <a:p>
            <a:pPr indent="0" lvl="0" marL="0" rtl="0">
              <a:lnSpc>
                <a:spcPct val="130000"/>
              </a:lnSpc>
              <a:spcBef>
                <a:spcPts val="0"/>
              </a:spcBef>
              <a:spcAft>
                <a:spcPts val="0"/>
              </a:spcAft>
              <a:buNone/>
            </a:pPr>
            <a:r>
              <a:rPr lang="en" sz="1200">
                <a:solidFill>
                  <a:schemeClr val="dk1"/>
                </a:solidFill>
              </a:rPr>
              <a:t>In 1750,  some free people of color began to gain more wealth than the </a:t>
            </a:r>
            <a:r>
              <a:rPr i="1" lang="en" sz="1200">
                <a:solidFill>
                  <a:schemeClr val="dk1"/>
                </a:solidFill>
              </a:rPr>
              <a:t>petits blancs</a:t>
            </a:r>
            <a:r>
              <a:rPr lang="en" sz="1200">
                <a:solidFill>
                  <a:schemeClr val="dk1"/>
                </a:solidFill>
              </a:rPr>
              <a:t>. These free people of color owned plantations and some even owned their own slaves. The </a:t>
            </a:r>
            <a:r>
              <a:rPr i="1" lang="en" sz="1200">
                <a:solidFill>
                  <a:schemeClr val="dk1"/>
                </a:solidFill>
              </a:rPr>
              <a:t>petits blancs</a:t>
            </a:r>
            <a:r>
              <a:rPr lang="en" sz="1200">
                <a:solidFill>
                  <a:schemeClr val="dk1"/>
                </a:solidFill>
              </a:rPr>
              <a:t> were angered by the fact that some people of color were wealthier than them. They felt oppressed because some free people of color owned slaves while they didn’t. In 1757, the Maroons, a group of fugitive slaves, at the command of François Makandal began to poison the white plantation owners in the North. Eventually, some Maroons left to join the colonists and one slave betrayed the group by telling the white plantation owners of the Maroons' plan. The colonists killed François Makandal in front of many slaves, in hopes of disbanding any remaining Maroons. This act worked against the colonists in that Makandal's death inspired the remaining resistance.The whites wanted to prevent the free people of color from becoming too powerful and influential so they formed laws that made it harder for the free people of color to succeed in becoming wealthy. Laws prevented free people of color from dressing a certain way, pursuing a medical or law career, and meeting in the evenings. They were still allowed to lend money which proved beneficial to the growth of Saint Domingue's wealth.In 1763, colonists were tired of being restricted when it came to trading with other countries. The French government imposed such trading restrictions to prevent the free people from gaining too much power. They strived to find ways around this, which brought about ideas of autonomy.With the United States declaring independence from England in 1776, slaves from Saint Domingue aspired to gain independence as well. Furthermore, they were tired of being mistreated and abused by their masters. France attempted to improve the slaves' lives by enforcing the Code Noir, a set of reforms on slave work hours, food rations and slave land rights. Slaves realized that the Code Noir didn’t have a large effect on their lives because the whites were still usually favored in many instances.</a:t>
            </a:r>
            <a:endParaRPr sz="1200">
              <a:solidFill>
                <a:schemeClr val="dk1"/>
              </a:solidFill>
            </a:endParaRPr>
          </a:p>
          <a:p>
            <a:pPr indent="0" lvl="0" marL="0">
              <a:spcBef>
                <a:spcPts val="0"/>
              </a:spcBef>
              <a:spcAft>
                <a:spcPts val="160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Shape 154"/>
          <p:cNvSpPr txBox="1"/>
          <p:nvPr>
            <p:ph type="title"/>
          </p:nvPr>
        </p:nvSpPr>
        <p:spPr>
          <a:xfrm>
            <a:off x="311700" y="220650"/>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History Before the Revolution</a:t>
            </a:r>
            <a:endParaRPr/>
          </a:p>
        </p:txBody>
      </p:sp>
      <p:sp>
        <p:nvSpPr>
          <p:cNvPr id="155" name="Shape 155"/>
          <p:cNvSpPr txBox="1"/>
          <p:nvPr>
            <p:ph idx="1" type="body"/>
          </p:nvPr>
        </p:nvSpPr>
        <p:spPr>
          <a:xfrm>
            <a:off x="127500" y="700750"/>
            <a:ext cx="5846700" cy="2025600"/>
          </a:xfrm>
          <a:prstGeom prst="rect">
            <a:avLst/>
          </a:prstGeom>
          <a:effectLst>
            <a:outerShdw blurRad="57150" rotWithShape="0" algn="bl" dir="5400000" dist="19050">
              <a:srgbClr val="000000">
                <a:alpha val="50000"/>
              </a:srgbClr>
            </a:outerShdw>
          </a:effectLst>
        </p:spPr>
        <p:txBody>
          <a:bodyPr anchorCtr="0" anchor="t" bIns="91425" lIns="91425" spcFirstLastPara="1" rIns="91425" wrap="square" tIns="91425">
            <a:noAutofit/>
          </a:bodyPr>
          <a:lstStyle/>
          <a:p>
            <a:pPr indent="0" lvl="0" marL="0" rtl="0">
              <a:lnSpc>
                <a:spcPct val="130000"/>
              </a:lnSpc>
              <a:spcBef>
                <a:spcPts val="0"/>
              </a:spcBef>
              <a:spcAft>
                <a:spcPts val="0"/>
              </a:spcAft>
              <a:buNone/>
            </a:pPr>
            <a:r>
              <a:rPr lang="en" sz="1200">
                <a:solidFill>
                  <a:schemeClr val="dk1"/>
                </a:solidFill>
              </a:rPr>
              <a:t>Throughout the 1700s, there was unrest between the whites and blacks of Saint Domingue. The whites continued trying to prevent the free blacks from gaining control of Saint Domingue by killing the free blacks whenever possible. In 1790, France grants the Colonial Assembly in Saint Domingue complete legislative power. This gives the planters the ability to interpret who is in support or against the colonists.In 1790, the</a:t>
            </a:r>
            <a:r>
              <a:rPr lang="en" sz="1200">
                <a:solidFill>
                  <a:schemeClr val="dk1"/>
                </a:solidFill>
                <a:hlinkClick r:id="rId3"/>
              </a:rPr>
              <a:t> </a:t>
            </a:r>
            <a:r>
              <a:rPr lang="en" sz="1200" u="sng">
                <a:solidFill>
                  <a:schemeClr val="dk1"/>
                </a:solidFill>
                <a:hlinkClick r:id="rId4"/>
              </a:rPr>
              <a:t>Ogé Rebellion</a:t>
            </a:r>
            <a:r>
              <a:rPr lang="en" sz="1200">
                <a:solidFill>
                  <a:schemeClr val="dk1"/>
                </a:solidFill>
              </a:rPr>
              <a:t> led by Jacques Ogé, a French representative of the colony, ends in many lives lost and a failure for the rebels. As a result, Ogé has to flee for his life but he is later found in Spanish Saint Domingue where he is killed. The blacks of the colony are infuriated by the execution of Ogé. They come together, armed and ready to fight the whites.In 1791, discussions in France about the rights of free blacks continue. Some people believe they should be given the right to vote. The National Assembly declared that only free blacks that were born to free parents could vote and hold positions in future assemblies.In the summer of 1791, more and more slaves started to run away from their slave owners to join the Maroons. These slaves started to plan a revolution but not without losing a few members due to the planters' efforts to stop them. The slaves began to attack, burning plantations and killing anyone who stood in their way. The revolution had commenced. </a:t>
            </a:r>
            <a:endParaRPr sz="1200">
              <a:solidFill>
                <a:schemeClr val="dk1"/>
              </a:solidFill>
            </a:endParaRPr>
          </a:p>
          <a:p>
            <a:pPr indent="0" lvl="0" marL="0">
              <a:spcBef>
                <a:spcPts val="0"/>
              </a:spcBef>
              <a:spcAft>
                <a:spcPts val="1600"/>
              </a:spcAft>
              <a:buNone/>
            </a:pPr>
            <a:r>
              <a:t/>
            </a:r>
            <a:endParaRPr/>
          </a:p>
        </p:txBody>
      </p:sp>
      <p:pic>
        <p:nvPicPr>
          <p:cNvPr id="156" name="Shape 156"/>
          <p:cNvPicPr preferRelativeResize="0"/>
          <p:nvPr/>
        </p:nvPicPr>
        <p:blipFill>
          <a:blip r:embed="rId5">
            <a:alphaModFix/>
          </a:blip>
          <a:stretch>
            <a:fillRect/>
          </a:stretch>
        </p:blipFill>
        <p:spPr>
          <a:xfrm>
            <a:off x="5904975" y="1488900"/>
            <a:ext cx="3159000" cy="23224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Shape 16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History After the Revolution</a:t>
            </a:r>
            <a:endParaRPr/>
          </a:p>
        </p:txBody>
      </p:sp>
      <p:sp>
        <p:nvSpPr>
          <p:cNvPr id="162" name="Shape 162"/>
          <p:cNvSpPr txBox="1"/>
          <p:nvPr>
            <p:ph idx="1" type="body"/>
          </p:nvPr>
        </p:nvSpPr>
        <p:spPr>
          <a:xfrm>
            <a:off x="311700" y="1152475"/>
            <a:ext cx="8357700" cy="3416400"/>
          </a:xfrm>
          <a:prstGeom prst="rect">
            <a:avLst/>
          </a:prstGeom>
        </p:spPr>
        <p:txBody>
          <a:bodyPr anchorCtr="0" anchor="t" bIns="91425" lIns="91425" spcFirstLastPara="1" rIns="91425" wrap="square" tIns="91425">
            <a:noAutofit/>
          </a:bodyPr>
          <a:lstStyle/>
          <a:p>
            <a:pPr indent="0" lvl="0" marL="0" rtl="0">
              <a:spcBef>
                <a:spcPts val="1100"/>
              </a:spcBef>
              <a:spcAft>
                <a:spcPts val="0"/>
              </a:spcAft>
              <a:buNone/>
            </a:pPr>
            <a:r>
              <a:rPr b="1" lang="en" sz="1200">
                <a:solidFill>
                  <a:schemeClr val="dk1"/>
                </a:solidFill>
              </a:rPr>
              <a:t>The country started to face problems such as:</a:t>
            </a:r>
            <a:endParaRPr b="1" sz="1200">
              <a:solidFill>
                <a:schemeClr val="dk1"/>
              </a:solidFill>
            </a:endParaRPr>
          </a:p>
          <a:p>
            <a:pPr indent="-304800" lvl="0" marL="457200" rtl="0">
              <a:spcBef>
                <a:spcPts val="1100"/>
              </a:spcBef>
              <a:spcAft>
                <a:spcPts val="0"/>
              </a:spcAft>
              <a:buClr>
                <a:schemeClr val="dk1"/>
              </a:buClr>
              <a:buSzPts val="1200"/>
              <a:buChar char="●"/>
            </a:pPr>
            <a:r>
              <a:rPr b="1" lang="en" sz="1200">
                <a:solidFill>
                  <a:schemeClr val="dk1"/>
                </a:solidFill>
              </a:rPr>
              <a:t>The war tore the country apart.</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Everyone was scared that the French would invade.</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All plantations were burned or ruined due to the war.</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Due to the war, their industrial development was behind other countries.</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The huge sources of revenue for Haiti, slave trade, was closed.</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Due to the burned plantations and loss of revenue from the slave trade, the economy was bankrupt.</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Many of the people either died or left the country because of the war causing the population to plummet.</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The people that had skills in the country were gone to due free of the French.</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The rest of the international community was openly hostile to Haiti or uninterested despite a constitution of free persons, already in 1804, the directions toward despotic rule by a small rich, powerful elite clique was forming.</a:t>
            </a:r>
            <a:endParaRPr b="1" sz="1200">
              <a:solidFill>
                <a:schemeClr val="dk1"/>
              </a:solidFill>
            </a:endParaRPr>
          </a:p>
          <a:p>
            <a:pPr indent="-304800" lvl="0" marL="457200" rtl="0">
              <a:spcBef>
                <a:spcPts val="0"/>
              </a:spcBef>
              <a:spcAft>
                <a:spcPts val="0"/>
              </a:spcAft>
              <a:buClr>
                <a:schemeClr val="dk1"/>
              </a:buClr>
              <a:buSzPts val="1200"/>
              <a:buChar char="●"/>
            </a:pPr>
            <a:r>
              <a:rPr b="1" lang="en" sz="1200">
                <a:solidFill>
                  <a:schemeClr val="dk1"/>
                </a:solidFill>
              </a:rPr>
              <a:t>Other than the poverty the citizens of Haiti were proud of what they accomplished.</a:t>
            </a:r>
            <a:endParaRPr b="1" sz="1200">
              <a:solidFill>
                <a:schemeClr val="dk1"/>
              </a:solidFill>
            </a:endParaRPr>
          </a:p>
          <a:p>
            <a:pPr indent="0" lvl="0" marL="0" rtl="0">
              <a:spcBef>
                <a:spcPts val="1100"/>
              </a:spcBef>
              <a:spcAft>
                <a:spcPts val="0"/>
              </a:spcAft>
              <a:buNone/>
            </a:pPr>
            <a:r>
              <a:rPr b="1" lang="en" sz="1200">
                <a:solidFill>
                  <a:schemeClr val="dk1"/>
                </a:solidFill>
              </a:rPr>
              <a:t>Also, Jean-Jacques Dessalines was the first leader of free and independent Haiti. After the revolution, he created the Haitian flag. The flag of Haiti(removed white from French flag) symbolizing removing the white from Haiti.</a:t>
            </a:r>
            <a:endParaRPr b="1" sz="1200">
              <a:solidFill>
                <a:schemeClr val="dk1"/>
              </a:solidFill>
            </a:endParaRPr>
          </a:p>
          <a:p>
            <a:pPr indent="0" lvl="0" marL="0">
              <a:spcBef>
                <a:spcPts val="200"/>
              </a:spcBef>
              <a:spcAft>
                <a:spcPts val="16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Shape 16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History After the Revolution Videos</a:t>
            </a:r>
            <a:endParaRPr/>
          </a:p>
        </p:txBody>
      </p:sp>
      <p:sp>
        <p:nvSpPr>
          <p:cNvPr id="168" name="Shape 168"/>
          <p:cNvSpPr txBox="1"/>
          <p:nvPr>
            <p:ph idx="1" type="body"/>
          </p:nvPr>
        </p:nvSpPr>
        <p:spPr>
          <a:xfrm>
            <a:off x="311700" y="1152475"/>
            <a:ext cx="83154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u="sng">
                <a:solidFill>
                  <a:schemeClr val="hlink"/>
                </a:solidFill>
                <a:hlinkClick r:id="rId3"/>
              </a:rPr>
              <a:t>https://youtu.be/-oDVnj4RjDc</a:t>
            </a:r>
            <a:endParaRPr/>
          </a:p>
          <a:p>
            <a:pPr indent="0" lvl="0" marL="0">
              <a:spcBef>
                <a:spcPts val="1600"/>
              </a:spcBef>
              <a:spcAft>
                <a:spcPts val="0"/>
              </a:spcAft>
              <a:buNone/>
            </a:pPr>
            <a:r>
              <a:rPr lang="en"/>
              <a:t>&lt;iframe width="626" height="357" src="https://www.youtube.com/embed/-oDVnj4RjDc" frameborder="0" gesture="media" allow="encrypted-media" allowfullscreen&gt;&lt;/iframe&gt;</a:t>
            </a:r>
            <a:endParaRPr/>
          </a:p>
          <a:p>
            <a:pPr indent="0" lvl="0" marL="0">
              <a:spcBef>
                <a:spcPts val="1600"/>
              </a:spcBef>
              <a:spcAft>
                <a:spcPts val="0"/>
              </a:spcAft>
              <a:buNone/>
            </a:pPr>
            <a:r>
              <a:t/>
            </a:r>
            <a:endParaRPr/>
          </a:p>
          <a:p>
            <a:pPr indent="0" lvl="0" marL="0">
              <a:spcBef>
                <a:spcPts val="1600"/>
              </a:spcBef>
              <a:spcAft>
                <a:spcPts val="0"/>
              </a:spcAft>
              <a:buNone/>
            </a:pPr>
            <a:r>
              <a:rPr lang="en"/>
              <a:t>Dede Mwen Kale - Haitian Slave Song(1962)</a:t>
            </a:r>
            <a:r>
              <a:rPr lang="en" u="sng">
                <a:solidFill>
                  <a:schemeClr val="hlink"/>
                </a:solidFill>
                <a:hlinkClick r:id="rId4"/>
              </a:rPr>
              <a:t>https://youtu.be/WE7RzpzNSUU</a:t>
            </a:r>
            <a:endParaRPr/>
          </a:p>
          <a:p>
            <a:pPr indent="0" lvl="0" marL="0">
              <a:spcBef>
                <a:spcPts val="1600"/>
              </a:spcBef>
              <a:spcAft>
                <a:spcPts val="0"/>
              </a:spcAft>
              <a:buNone/>
            </a:pPr>
            <a:r>
              <a:rPr lang="en"/>
              <a:t>&lt;iframe width="616" height="411" src="https://www.youtube.com/embed/WE7RzpzNSUU" frameborder="0" gesture="media" allow="encrypted-media" allowfullscreen&gt;&lt;/iframe&gt;</a:t>
            </a:r>
            <a:endParaRPr/>
          </a:p>
          <a:p>
            <a:pPr indent="0" lvl="0" marL="0">
              <a:spcBef>
                <a:spcPts val="1600"/>
              </a:spcBef>
              <a:spcAft>
                <a:spcPts val="0"/>
              </a:spcAft>
              <a:buNone/>
            </a:pPr>
            <a:r>
              <a:t/>
            </a:r>
            <a:endParaRPr/>
          </a:p>
          <a:p>
            <a:pPr indent="0" lvl="0" marL="0">
              <a:spcBef>
                <a:spcPts val="1600"/>
              </a:spcBef>
              <a:spcAft>
                <a:spcPts val="16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Shape 17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Conclusion</a:t>
            </a:r>
            <a:endParaRPr/>
          </a:p>
        </p:txBody>
      </p:sp>
      <p:sp>
        <p:nvSpPr>
          <p:cNvPr id="174" name="Shape 174"/>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300">
                <a:solidFill>
                  <a:schemeClr val="dk1"/>
                </a:solidFill>
              </a:rPr>
              <a:t>In Conclusion, we feel like we were able to get a much more accurate understanding of Haiti, the Haitian Revolution, and the complexity of the situation. By learning about the revolution in the context of freedom, we truly understand why the Haitian Revolution was so crucial for the evolution of how we treat other humans.</a:t>
            </a:r>
            <a:endParaRPr>
              <a:solidFill>
                <a:schemeClr val="dk1"/>
              </a:solidFill>
            </a:endParaRPr>
          </a:p>
          <a:p>
            <a:pPr indent="0" lvl="0" marL="0">
              <a:spcBef>
                <a:spcPts val="0"/>
              </a:spcBef>
              <a:spcAft>
                <a:spcPts val="1600"/>
              </a:spcAft>
              <a:buNone/>
            </a:pPr>
            <a:r>
              <a:t/>
            </a:r>
            <a:endParaRPr/>
          </a:p>
        </p:txBody>
      </p:sp>
      <p:pic>
        <p:nvPicPr>
          <p:cNvPr id="175" name="Shape 175"/>
          <p:cNvPicPr preferRelativeResize="0"/>
          <p:nvPr/>
        </p:nvPicPr>
        <p:blipFill>
          <a:blip r:embed="rId3">
            <a:alphaModFix/>
          </a:blip>
          <a:stretch>
            <a:fillRect/>
          </a:stretch>
        </p:blipFill>
        <p:spPr>
          <a:xfrm>
            <a:off x="1" y="1152475"/>
            <a:ext cx="4812574" cy="3575574"/>
          </a:xfrm>
          <a:prstGeom prst="rect">
            <a:avLst/>
          </a:prstGeom>
          <a:noFill/>
          <a:ln>
            <a:noFill/>
          </a:ln>
        </p:spPr>
      </p:pic>
      <p:sp>
        <p:nvSpPr>
          <p:cNvPr id="176" name="Shape 176"/>
          <p:cNvSpPr txBox="1"/>
          <p:nvPr/>
        </p:nvSpPr>
        <p:spPr>
          <a:xfrm>
            <a:off x="642950" y="4728050"/>
            <a:ext cx="3252000" cy="2610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 sz="1000">
                <a:solidFill>
                  <a:schemeClr val="dk1"/>
                </a:solidFill>
              </a:rPr>
              <a:t>Public domain</a:t>
            </a:r>
            <a:endParaRPr sz="10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Shape 181"/>
          <p:cNvSpPr txBox="1"/>
          <p:nvPr>
            <p:ph type="title"/>
          </p:nvPr>
        </p:nvSpPr>
        <p:spPr>
          <a:xfrm>
            <a:off x="311700" y="360900"/>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Sources</a:t>
            </a:r>
            <a:endParaRPr/>
          </a:p>
        </p:txBody>
      </p:sp>
      <p:sp>
        <p:nvSpPr>
          <p:cNvPr id="182" name="Shape 182"/>
          <p:cNvSpPr txBox="1"/>
          <p:nvPr>
            <p:ph idx="1" type="body"/>
          </p:nvPr>
        </p:nvSpPr>
        <p:spPr>
          <a:xfrm>
            <a:off x="311700" y="1017725"/>
            <a:ext cx="8520600" cy="4032600"/>
          </a:xfrm>
          <a:prstGeom prst="rect">
            <a:avLst/>
          </a:prstGeom>
        </p:spPr>
        <p:txBody>
          <a:bodyPr anchorCtr="0" anchor="t" bIns="91425" lIns="91425" spcFirstLastPara="1" rIns="91425" wrap="square" tIns="91425">
            <a:noAutofit/>
          </a:bodyPr>
          <a:lstStyle/>
          <a:p>
            <a:pPr indent="0" lvl="0" marL="381000" rtl="0">
              <a:lnSpc>
                <a:spcPct val="100000"/>
              </a:lnSpc>
              <a:spcBef>
                <a:spcPts val="0"/>
              </a:spcBef>
              <a:spcAft>
                <a:spcPts val="0"/>
              </a:spcAft>
              <a:buNone/>
            </a:pPr>
            <a:r>
              <a:rPr lang="en" sz="1000">
                <a:solidFill>
                  <a:srgbClr val="FFFFFF"/>
                </a:solidFill>
              </a:rPr>
              <a:t>BlackStudiesOnline. “Episode 15 (Segment 3): The Impact of the Haitian Revolution.” YouTube, YouTube, 21 May 2012,</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“Dédé Mwen Kalé - Haitian slave song - (1962).” YouTube, YouTube, 28 July 2016,</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Fagg, John E. “Toussaint Louverture.” Encyclopædia Britannica, Encyclopædia Britannica, inc., 6 Feb. 2017,</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"Haitian Revolution." International Encyclopedia of the Social Sciences, edited by William A. Darity, Jr., 2nd ed., vol. 3, Macmillan Reference USA, 2008, pp. 406-408. World History in Context,</a:t>
            </a:r>
            <a:r>
              <a:rPr lang="en" sz="1000" u="sng">
                <a:solidFill>
                  <a:schemeClr val="hlink"/>
                </a:solidFill>
                <a:hlinkClick r:id="rId3"/>
              </a:rPr>
              <a:t> ezproxy.butler.edu/login?url=http://link.galegroup.com/apps/doc/CX3045300985/WHIC?u=butleru&amp;xid=0d68d29f</a:t>
            </a:r>
            <a:r>
              <a:rPr lang="en" sz="1000">
                <a:solidFill>
                  <a:srgbClr val="FFFFFF"/>
                </a:solidFill>
              </a:rPr>
              <a:t>. Accessed 24 Oct. 2017.</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The Editors of Encyclopædia Britannica. “Charles Leclerc.” Encyclopædia Britannica, Encyclopædia Britannica, inc., 9 Aug. 2010,</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The Editors of Encyclopædia Britannica. “Jean-Jacques Dessalines.” Encyclopædia Britannica, Encyclopædia Britannica, inc., 18 Dec. 2014,</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a:t>
            </a:r>
            <a:endParaRPr sz="1000">
              <a:solidFill>
                <a:srgbClr val="FFFFFF"/>
              </a:solidFill>
            </a:endParaRPr>
          </a:p>
          <a:p>
            <a:pPr indent="0" lvl="0" marL="381000" rtl="0">
              <a:lnSpc>
                <a:spcPct val="100000"/>
              </a:lnSpc>
              <a:spcBef>
                <a:spcPts val="0"/>
              </a:spcBef>
              <a:spcAft>
                <a:spcPts val="0"/>
              </a:spcAft>
              <a:buNone/>
            </a:pPr>
            <a:r>
              <a:rPr lang="en" sz="1000">
                <a:solidFill>
                  <a:srgbClr val="FFFFFF"/>
                </a:solidFill>
              </a:rPr>
              <a:t>"The Haitian Revolution Begins." History of Haiti , Brown's Department of Africana Studies. WorldCat,</a:t>
            </a:r>
            <a:r>
              <a:rPr lang="en" sz="1000">
                <a:solidFill>
                  <a:srgbClr val="FFFFFF"/>
                </a:solidFill>
                <a:hlinkClick r:id="rId4"/>
              </a:rPr>
              <a:t> </a:t>
            </a:r>
            <a:r>
              <a:rPr lang="en" sz="1000" u="sng">
                <a:solidFill>
                  <a:schemeClr val="hlink"/>
                </a:solidFill>
                <a:hlinkClick r:id="rId5"/>
              </a:rPr>
              <a:t>library.brown.edu/haitihistory/5.html.</a:t>
            </a:r>
            <a:r>
              <a:rPr lang="en" sz="1000">
                <a:solidFill>
                  <a:srgbClr val="FFFFFF"/>
                </a:solidFill>
              </a:rPr>
              <a:t> Accessed 21 Oct. 2017.</a:t>
            </a:r>
            <a:endParaRPr sz="1000">
              <a:solidFill>
                <a:srgbClr val="FFFFFF"/>
              </a:solidFill>
            </a:endParaRPr>
          </a:p>
          <a:p>
            <a:pPr indent="0" lvl="0" marL="381000" rtl="0">
              <a:lnSpc>
                <a:spcPct val="100000"/>
              </a:lnSpc>
              <a:spcBef>
                <a:spcPts val="0"/>
              </a:spcBef>
              <a:spcAft>
                <a:spcPts val="0"/>
              </a:spcAft>
              <a:buNone/>
            </a:pPr>
            <a:r>
              <a:t/>
            </a:r>
            <a:endParaRPr sz="1000">
              <a:solidFill>
                <a:srgbClr val="FFFFFF"/>
              </a:solidFill>
            </a:endParaRPr>
          </a:p>
          <a:p>
            <a:pPr indent="0" lvl="0" marL="381000" rtl="0">
              <a:spcBef>
                <a:spcPts val="0"/>
              </a:spcBef>
              <a:spcAft>
                <a:spcPts val="0"/>
              </a:spcAft>
              <a:buNone/>
            </a:pPr>
            <a:r>
              <a:rPr lang="en" sz="1000">
                <a:solidFill>
                  <a:srgbClr val="FFFFFF"/>
                </a:solidFill>
              </a:rPr>
              <a:t>Berlin, Isaiah. “Two Concepts of Liberty” Parts 1-3 and 7. In The Proper Study of Mankind: An Anthology of Essays, edited by Henry Hardy and Roger Hausheer, 2-13, 26-29. Straus and Giroux, 1998.</a:t>
            </a:r>
            <a:endParaRPr sz="1000">
              <a:solidFill>
                <a:srgbClr val="FFFFFF"/>
              </a:solidFill>
            </a:endParaRPr>
          </a:p>
          <a:p>
            <a:pPr indent="0" lvl="0" marL="381000" rtl="0">
              <a:spcBef>
                <a:spcPts val="0"/>
              </a:spcBef>
              <a:spcAft>
                <a:spcPts val="0"/>
              </a:spcAft>
              <a:buNone/>
            </a:pPr>
            <a:r>
              <a:rPr lang="en" sz="1000">
                <a:solidFill>
                  <a:srgbClr val="062134"/>
                </a:solidFill>
              </a:rPr>
              <a:t> </a:t>
            </a:r>
            <a:endParaRPr sz="1000">
              <a:solidFill>
                <a:srgbClr val="062134"/>
              </a:solidFill>
            </a:endParaRPr>
          </a:p>
          <a:p>
            <a:pPr indent="0" lvl="0" marL="381000" rtl="0">
              <a:spcBef>
                <a:spcPts val="0"/>
              </a:spcBef>
              <a:spcAft>
                <a:spcPts val="0"/>
              </a:spcAft>
              <a:buNone/>
            </a:pPr>
            <a:r>
              <a:rPr lang="en" sz="1000">
                <a:solidFill>
                  <a:srgbClr val="FFFFFF"/>
                </a:solidFill>
              </a:rPr>
              <a:t>Patterson, Orlando. “Preface,” “Introduction,” and “Coda.” In Freedom in the Making of Western Culture, ix-xvi, 1-5, and 402-406. 1991.</a:t>
            </a:r>
            <a:endParaRPr sz="1000">
              <a:solidFill>
                <a:srgbClr val="FFFFFF"/>
              </a:solidFill>
            </a:endParaRPr>
          </a:p>
          <a:p>
            <a:pPr indent="0" lvl="0" marL="381000" rtl="0">
              <a:spcBef>
                <a:spcPts val="0"/>
              </a:spcBef>
              <a:spcAft>
                <a:spcPts val="0"/>
              </a:spcAft>
              <a:buNone/>
            </a:pPr>
            <a:r>
              <a:rPr lang="en" sz="1000">
                <a:solidFill>
                  <a:srgbClr val="062134"/>
                </a:solidFill>
              </a:rPr>
              <a:t> </a:t>
            </a:r>
            <a:endParaRPr sz="1000">
              <a:solidFill>
                <a:srgbClr val="062134"/>
              </a:solidFill>
            </a:endParaRPr>
          </a:p>
          <a:p>
            <a:pPr indent="0" lvl="0" marL="381000" rtl="0">
              <a:spcBef>
                <a:spcPts val="0"/>
              </a:spcBef>
              <a:spcAft>
                <a:spcPts val="0"/>
              </a:spcAft>
              <a:buNone/>
            </a:pPr>
            <a:r>
              <a:rPr lang="en" sz="1000">
                <a:solidFill>
                  <a:srgbClr val="FFFFFF"/>
                </a:solidFill>
              </a:rPr>
              <a:t>Haggerty, Richard A. Dominican Republic and Haiti: country studies. Federal Research Division, Library of Congress, 1991.</a:t>
            </a:r>
            <a:endParaRPr sz="1000">
              <a:solidFill>
                <a:srgbClr val="FFFFFF"/>
              </a:solidFill>
            </a:endParaRPr>
          </a:p>
          <a:p>
            <a:pPr indent="0" lvl="0" marL="381000" rtl="0">
              <a:lnSpc>
                <a:spcPct val="100000"/>
              </a:lnSpc>
              <a:spcBef>
                <a:spcPts val="0"/>
              </a:spcBef>
              <a:spcAft>
                <a:spcPts val="0"/>
              </a:spcAft>
              <a:buNone/>
            </a:pPr>
            <a:r>
              <a:t/>
            </a:r>
            <a:endParaRPr sz="1000">
              <a:solidFill>
                <a:srgbClr val="FFFFFF"/>
              </a:solidFill>
            </a:endParaRPr>
          </a:p>
          <a:p>
            <a:pPr indent="0" lvl="0" marL="0">
              <a:spcBef>
                <a:spcPts val="0"/>
              </a:spcBef>
              <a:spcAft>
                <a:spcPts val="1600"/>
              </a:spcAft>
              <a:buNone/>
            </a:pPr>
            <a:r>
              <a:t/>
            </a:r>
            <a:endParaRPr sz="1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Shape 6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Home Page Video</a:t>
            </a:r>
            <a:endParaRPr/>
          </a:p>
        </p:txBody>
      </p:sp>
      <p:sp>
        <p:nvSpPr>
          <p:cNvPr id="63" name="Shape 6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u="sng">
                <a:solidFill>
                  <a:schemeClr val="hlink"/>
                </a:solidFill>
                <a:hlinkClick r:id="rId3"/>
              </a:rPr>
              <a:t>https://youtu.be/5A_o-nU5s2U</a:t>
            </a:r>
            <a:endParaRPr/>
          </a:p>
          <a:p>
            <a:pPr indent="0" lvl="0" marL="0">
              <a:spcBef>
                <a:spcPts val="1600"/>
              </a:spcBef>
              <a:spcAft>
                <a:spcPts val="0"/>
              </a:spcAft>
              <a:buNone/>
            </a:pPr>
            <a:r>
              <a:rPr lang="en"/>
              <a:t>&lt;iframe width="670" height="387" src="https://www.youtube.com/embed/5A_o-nU5s2U" frameborder="0" gesture="media" allow="encrypted-media" allowfullscreen&gt;&lt;/iframe&gt;</a:t>
            </a:r>
            <a:endParaRPr/>
          </a:p>
          <a:p>
            <a:pPr indent="0" lvl="0" marL="0">
              <a:spcBef>
                <a:spcPts val="1600"/>
              </a:spcBef>
              <a:spcAft>
                <a:spcPts val="0"/>
              </a:spcAft>
              <a:buNone/>
            </a:pPr>
            <a:r>
              <a:t/>
            </a:r>
            <a:endParaRPr/>
          </a:p>
          <a:p>
            <a:pPr indent="0" lvl="0" marL="0">
              <a:spcBef>
                <a:spcPts val="1600"/>
              </a:spcBef>
              <a:spcAft>
                <a:spcPts val="16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Shape 6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Important Events Timeline</a:t>
            </a:r>
            <a:endParaRPr/>
          </a:p>
        </p:txBody>
      </p:sp>
      <p:sp>
        <p:nvSpPr>
          <p:cNvPr id="69" name="Shape 6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&lt;iframe src='https://cdn.knightlab.com/libs/timeline3/latest/embed/index.html?source=1JhWykvcB-sPzMFIqGyGJLA7Yii4SEdvlMmIj_XutD70&amp;font=Default&amp;lang=en&amp;initial_zoom=2&amp;height=650' width='100%' height='650' webkitallowfullscreen mozallowfullscreen allowfullscreen frameborder='0'&gt;&lt;/iframe&gt;</a:t>
            </a:r>
            <a:endParaRPr/>
          </a:p>
          <a:p>
            <a:pPr indent="0" lvl="0" marL="0">
              <a:spcBef>
                <a:spcPts val="1600"/>
              </a:spcBef>
              <a:spcAft>
                <a:spcPts val="0"/>
              </a:spcAft>
              <a:buNone/>
            </a:pPr>
            <a:r>
              <a:t/>
            </a:r>
            <a:endParaRPr/>
          </a:p>
          <a:p>
            <a:pPr indent="0" lvl="0" marL="0">
              <a:spcBef>
                <a:spcPts val="1600"/>
              </a:spcBef>
              <a:spcAft>
                <a:spcPts val="0"/>
              </a:spcAft>
              <a:buNone/>
            </a:pPr>
            <a:r>
              <a:rPr lang="en"/>
              <a:t>Voiceover: https://www.youtube.com/watch?v=7z8QGVB1ofY&amp;t=139s</a:t>
            </a:r>
            <a:endParaRPr/>
          </a:p>
          <a:p>
            <a:pPr indent="0" lvl="0" marL="0">
              <a:spcBef>
                <a:spcPts val="16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sp>
        <p:nvSpPr>
          <p:cNvPr id="74" name="Shape 7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Toussaint Louverture</a:t>
            </a:r>
            <a:endParaRPr/>
          </a:p>
        </p:txBody>
      </p:sp>
      <p:sp>
        <p:nvSpPr>
          <p:cNvPr id="75" name="Shape 75"/>
          <p:cNvSpPr txBox="1"/>
          <p:nvPr>
            <p:ph idx="1" type="body"/>
          </p:nvPr>
        </p:nvSpPr>
        <p:spPr>
          <a:xfrm>
            <a:off x="311700" y="1152475"/>
            <a:ext cx="39789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600">
                <a:solidFill>
                  <a:schemeClr val="dk1"/>
                </a:solidFill>
              </a:rPr>
              <a:t>Toussaint Louverture was the most prominent figure in the Haitian revolution. Before the Haitian revolt, Toussaint had served in the Spaniard army. He was well trained. With this military knowledge he possessed, he led an army of slaves, and trained them well. After peace was made between the french and the native Haitians, Toussaint was tricked into going to France. He was later interrogated and died there. He is widely considered to have ended slavery on the island of Haiti.</a:t>
            </a:r>
            <a:endParaRPr sz="1600">
              <a:solidFill>
                <a:schemeClr val="dk1"/>
              </a:solidFill>
            </a:endParaRPr>
          </a:p>
          <a:p>
            <a:pPr indent="0" lvl="0" marL="0">
              <a:spcBef>
                <a:spcPts val="1600"/>
              </a:spcBef>
              <a:spcAft>
                <a:spcPts val="1600"/>
              </a:spcAft>
              <a:buNone/>
            </a:pPr>
            <a:r>
              <a:t/>
            </a:r>
            <a:endParaRPr/>
          </a:p>
        </p:txBody>
      </p:sp>
      <p:pic>
        <p:nvPicPr>
          <p:cNvPr id="76" name="Shape 76"/>
          <p:cNvPicPr preferRelativeResize="0"/>
          <p:nvPr/>
        </p:nvPicPr>
        <p:blipFill>
          <a:blip r:embed="rId3">
            <a:alphaModFix/>
          </a:blip>
          <a:stretch>
            <a:fillRect/>
          </a:stretch>
        </p:blipFill>
        <p:spPr>
          <a:xfrm>
            <a:off x="5414200" y="649975"/>
            <a:ext cx="2808750" cy="3843550"/>
          </a:xfrm>
          <a:prstGeom prst="rect">
            <a:avLst/>
          </a:prstGeom>
          <a:noFill/>
          <a:ln>
            <a:noFill/>
          </a:ln>
        </p:spPr>
      </p:pic>
      <p:sp>
        <p:nvSpPr>
          <p:cNvPr id="77" name="Shape 77"/>
          <p:cNvSpPr txBox="1"/>
          <p:nvPr/>
        </p:nvSpPr>
        <p:spPr>
          <a:xfrm>
            <a:off x="5401075" y="4493400"/>
            <a:ext cx="2835000" cy="650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a:solidFill>
                  <a:schemeClr val="dk1"/>
                </a:solidFill>
              </a:rPr>
              <a:t>John Kay, Toussaint L'Ouverture 1805. Public Domain</a:t>
            </a:r>
            <a:endParaRPr sz="12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 name="Shape 81"/>
        <p:cNvGrpSpPr/>
        <p:nvPr/>
      </p:nvGrpSpPr>
      <p:grpSpPr>
        <a:xfrm>
          <a:off x="0" y="0"/>
          <a:ext cx="0" cy="0"/>
          <a:chOff x="0" y="0"/>
          <a:chExt cx="0" cy="0"/>
        </a:xfrm>
      </p:grpSpPr>
      <p:sp>
        <p:nvSpPr>
          <p:cNvPr id="82" name="Shape 8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Napoleon Bonaparte</a:t>
            </a:r>
            <a:endParaRPr/>
          </a:p>
        </p:txBody>
      </p:sp>
      <p:sp>
        <p:nvSpPr>
          <p:cNvPr id="83" name="Shape 83"/>
          <p:cNvSpPr txBox="1"/>
          <p:nvPr>
            <p:ph idx="1" type="body"/>
          </p:nvPr>
        </p:nvSpPr>
        <p:spPr>
          <a:xfrm>
            <a:off x="311700" y="1152475"/>
            <a:ext cx="44994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600">
                <a:solidFill>
                  <a:schemeClr val="dk1"/>
                </a:solidFill>
              </a:rPr>
              <a:t>Napoleon Bonaparte was the leader of the French military. He was in charge of figuring out the Haitian crisis. He sent his brother in law Charles Leclerc to deal with the situation. Napoleon was not fond of the idea of France not being in control of the island. During peace times it is rumored that napoleon was to re-institute slavery on the islands. This lead to the final revolt, and removal of the french troops in Haiti.</a:t>
            </a:r>
            <a:endParaRPr sz="1600">
              <a:solidFill>
                <a:schemeClr val="dk1"/>
              </a:solidFill>
            </a:endParaRPr>
          </a:p>
          <a:p>
            <a:pPr indent="0" lvl="0" marL="0">
              <a:spcBef>
                <a:spcPts val="1600"/>
              </a:spcBef>
              <a:spcAft>
                <a:spcPts val="1600"/>
              </a:spcAft>
              <a:buNone/>
            </a:pPr>
            <a:r>
              <a:t/>
            </a:r>
            <a:endParaRPr/>
          </a:p>
        </p:txBody>
      </p:sp>
      <p:pic>
        <p:nvPicPr>
          <p:cNvPr id="84" name="Shape 84"/>
          <p:cNvPicPr preferRelativeResize="0"/>
          <p:nvPr/>
        </p:nvPicPr>
        <p:blipFill>
          <a:blip r:embed="rId3">
            <a:alphaModFix/>
          </a:blip>
          <a:stretch>
            <a:fillRect/>
          </a:stretch>
        </p:blipFill>
        <p:spPr>
          <a:xfrm>
            <a:off x="5697425" y="770650"/>
            <a:ext cx="2644975" cy="3602200"/>
          </a:xfrm>
          <a:prstGeom prst="rect">
            <a:avLst/>
          </a:prstGeom>
          <a:noFill/>
          <a:ln>
            <a:noFill/>
          </a:ln>
        </p:spPr>
      </p:pic>
      <p:sp>
        <p:nvSpPr>
          <p:cNvPr id="85" name="Shape 85"/>
          <p:cNvSpPr txBox="1"/>
          <p:nvPr/>
        </p:nvSpPr>
        <p:spPr>
          <a:xfrm>
            <a:off x="5718663" y="4372850"/>
            <a:ext cx="2602500" cy="70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a:solidFill>
                  <a:schemeClr val="dk1"/>
                </a:solidFill>
              </a:rPr>
              <a:t>Jacques-Louis David, Napoleon crossing the Alps, Public domain</a:t>
            </a:r>
            <a:endParaRPr sz="1200">
              <a:solidFill>
                <a:schemeClr val="dk1"/>
              </a:solidFill>
            </a:endParaRPr>
          </a:p>
          <a:p>
            <a:pPr indent="0" lvl="0" marL="0">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Shape 9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Jean- Jacques Dessalines</a:t>
            </a:r>
            <a:endParaRPr/>
          </a:p>
        </p:txBody>
      </p:sp>
      <p:sp>
        <p:nvSpPr>
          <p:cNvPr id="91" name="Shape 91"/>
          <p:cNvSpPr txBox="1"/>
          <p:nvPr>
            <p:ph idx="1" type="body"/>
          </p:nvPr>
        </p:nvSpPr>
        <p:spPr>
          <a:xfrm>
            <a:off x="311700" y="1152475"/>
            <a:ext cx="43167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600">
                <a:solidFill>
                  <a:schemeClr val="dk1"/>
                </a:solidFill>
              </a:rPr>
              <a:t>Jean-Jacques Dessalines was brought to the island of Haiti as a slave, and ended up as the emperor of Haiti. During the french revolution Dessalines escaped his servitude joining the slave rebellion. He served as a general under Toussaint Louverture, until Toussaint was sent back to france. Dessalines stayed peaceful until Napoleon announced the reinstitution of slavery on the island. Dessalines lead this final revolt, and drove the french out of Haiti and declared the independence of Haiti on January 1, 1804.</a:t>
            </a:r>
            <a:endParaRPr sz="1600">
              <a:solidFill>
                <a:schemeClr val="dk1"/>
              </a:solidFill>
            </a:endParaRPr>
          </a:p>
          <a:p>
            <a:pPr indent="0" lvl="0" marL="0">
              <a:spcBef>
                <a:spcPts val="1600"/>
              </a:spcBef>
              <a:spcAft>
                <a:spcPts val="1600"/>
              </a:spcAft>
              <a:buNone/>
            </a:pPr>
            <a:r>
              <a:t/>
            </a:r>
            <a:endParaRPr/>
          </a:p>
        </p:txBody>
      </p:sp>
      <p:pic>
        <p:nvPicPr>
          <p:cNvPr id="92" name="Shape 92"/>
          <p:cNvPicPr preferRelativeResize="0"/>
          <p:nvPr/>
        </p:nvPicPr>
        <p:blipFill>
          <a:blip r:embed="rId3">
            <a:alphaModFix/>
          </a:blip>
          <a:stretch>
            <a:fillRect/>
          </a:stretch>
        </p:blipFill>
        <p:spPr>
          <a:xfrm>
            <a:off x="5930925" y="1218463"/>
            <a:ext cx="2411650" cy="3284425"/>
          </a:xfrm>
          <a:prstGeom prst="rect">
            <a:avLst/>
          </a:prstGeom>
          <a:noFill/>
          <a:ln>
            <a:noFill/>
          </a:ln>
        </p:spPr>
      </p:pic>
      <p:sp>
        <p:nvSpPr>
          <p:cNvPr id="93" name="Shape 93"/>
          <p:cNvSpPr txBox="1"/>
          <p:nvPr/>
        </p:nvSpPr>
        <p:spPr>
          <a:xfrm>
            <a:off x="5799075" y="4502875"/>
            <a:ext cx="2787900" cy="572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u="sng">
                <a:solidFill>
                  <a:schemeClr val="dk1"/>
                </a:solidFill>
                <a:hlinkClick r:id="rId4"/>
              </a:rPr>
              <a:t>Jean Jacques Dessalines, Public domain</a:t>
            </a:r>
            <a:endParaRPr sz="1200" u="sng">
              <a:solidFill>
                <a:schemeClr val="dk1"/>
              </a:solidFill>
              <a:hlinkClick r:id="rId5"/>
            </a:endParaRPr>
          </a:p>
          <a:p>
            <a:pPr indent="0" lvl="0" marL="0">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Shape 9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Charles Leclerc</a:t>
            </a:r>
            <a:endParaRPr/>
          </a:p>
        </p:txBody>
      </p:sp>
      <p:sp>
        <p:nvSpPr>
          <p:cNvPr id="99" name="Shape 99"/>
          <p:cNvSpPr txBox="1"/>
          <p:nvPr>
            <p:ph idx="1" type="body"/>
          </p:nvPr>
        </p:nvSpPr>
        <p:spPr>
          <a:xfrm>
            <a:off x="311700" y="1152475"/>
            <a:ext cx="42885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1600">
                <a:solidFill>
                  <a:schemeClr val="dk1"/>
                </a:solidFill>
              </a:rPr>
              <a:t>Charles Leclerc was a trusted general of Napoleon Bonaparte. He was sent to the island of Haiti to stop the revolution in 1802. Him and his 23,000 soldiers came into haiti and took over most of the island, and kept the peace. He decided to send Toussaint Louverture back to france, which incited the native islanders to revolt. This happened while his army was suffering sickness, and Leclerc himself died of the yellow fever on November 2, 1802. Only one year later, and the french had surrendered.</a:t>
            </a:r>
            <a:endParaRPr sz="1600">
              <a:solidFill>
                <a:schemeClr val="dk1"/>
              </a:solidFill>
            </a:endParaRPr>
          </a:p>
          <a:p>
            <a:pPr indent="0" lvl="0" marL="0">
              <a:spcBef>
                <a:spcPts val="1600"/>
              </a:spcBef>
              <a:spcAft>
                <a:spcPts val="1600"/>
              </a:spcAft>
              <a:buNone/>
            </a:pPr>
            <a:r>
              <a:t/>
            </a:r>
            <a:endParaRPr/>
          </a:p>
        </p:txBody>
      </p:sp>
      <p:pic>
        <p:nvPicPr>
          <p:cNvPr id="100" name="Shape 100"/>
          <p:cNvPicPr preferRelativeResize="0"/>
          <p:nvPr/>
        </p:nvPicPr>
        <p:blipFill>
          <a:blip r:embed="rId3">
            <a:alphaModFix/>
          </a:blip>
          <a:stretch>
            <a:fillRect/>
          </a:stretch>
        </p:blipFill>
        <p:spPr>
          <a:xfrm>
            <a:off x="5664930" y="892150"/>
            <a:ext cx="2466546" cy="3359200"/>
          </a:xfrm>
          <a:prstGeom prst="rect">
            <a:avLst/>
          </a:prstGeom>
          <a:noFill/>
          <a:ln>
            <a:noFill/>
          </a:ln>
        </p:spPr>
      </p:pic>
      <p:sp>
        <p:nvSpPr>
          <p:cNvPr id="101" name="Shape 101"/>
          <p:cNvSpPr txBox="1"/>
          <p:nvPr/>
        </p:nvSpPr>
        <p:spPr>
          <a:xfrm>
            <a:off x="5664925" y="4251350"/>
            <a:ext cx="2560200" cy="506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u="sng">
                <a:solidFill>
                  <a:schemeClr val="dk1"/>
                </a:solidFill>
                <a:hlinkClick r:id="rId4"/>
              </a:rPr>
              <a:t>Public domain</a:t>
            </a:r>
            <a:endParaRPr sz="1200" u="sng">
              <a:solidFill>
                <a:schemeClr val="dk1"/>
              </a:solidFill>
              <a:hlinkClick r:id="rId5"/>
            </a:endParaRPr>
          </a:p>
          <a:p>
            <a:pPr indent="0" lvl="0" marL="0">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Shape 10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Form of Freedom</a:t>
            </a:r>
            <a:endParaRPr/>
          </a:p>
        </p:txBody>
      </p:sp>
      <p:sp>
        <p:nvSpPr>
          <p:cNvPr id="107" name="Shape 107"/>
          <p:cNvSpPr txBox="1"/>
          <p:nvPr>
            <p:ph idx="1" type="body"/>
          </p:nvPr>
        </p:nvSpPr>
        <p:spPr>
          <a:xfrm>
            <a:off x="311700" y="1088075"/>
            <a:ext cx="3697500" cy="3416400"/>
          </a:xfrm>
          <a:prstGeom prst="rect">
            <a:avLst/>
          </a:prstGeom>
        </p:spPr>
        <p:txBody>
          <a:bodyPr anchorCtr="0" anchor="t" bIns="91425" lIns="91425" spcFirstLastPara="1" rIns="91425" wrap="square" tIns="91425">
            <a:noAutofit/>
          </a:bodyPr>
          <a:lstStyle/>
          <a:p>
            <a:pPr indent="0" lvl="0" marL="0" rtl="0">
              <a:lnSpc>
                <a:spcPct val="100000"/>
              </a:lnSpc>
              <a:spcBef>
                <a:spcPts val="0"/>
              </a:spcBef>
              <a:spcAft>
                <a:spcPts val="0"/>
              </a:spcAft>
              <a:buNone/>
            </a:pPr>
            <a:r>
              <a:rPr lang="en" sz="1400">
                <a:solidFill>
                  <a:schemeClr val="dk1"/>
                </a:solidFill>
              </a:rPr>
              <a:t>Isaiah Berlin describes what he believes are the two main forms of freedom in his essay, Two Concepts of Liberty. Those two types of freedom are positive freedom and negative liberty. Berlin’s idea of positive freedom is essentially being in total control of yourself and all your decisions at all times. Berlin’s concept of negative liberty is going about your life without the interference of others. The point is that if you are prevented by someone from doing something you would be able to do otherwise, it prevents you from being completely free.</a:t>
            </a:r>
            <a:endParaRPr sz="1400">
              <a:solidFill>
                <a:schemeClr val="dk1"/>
              </a:solidFill>
            </a:endParaRPr>
          </a:p>
          <a:p>
            <a:pPr indent="0" lvl="0" marL="0">
              <a:lnSpc>
                <a:spcPct val="100000"/>
              </a:lnSpc>
              <a:spcBef>
                <a:spcPts val="1600"/>
              </a:spcBef>
              <a:spcAft>
                <a:spcPts val="1600"/>
              </a:spcAft>
              <a:buNone/>
            </a:pPr>
            <a:r>
              <a:t/>
            </a:r>
            <a:endParaRPr sz="1000"/>
          </a:p>
        </p:txBody>
      </p:sp>
      <p:sp>
        <p:nvSpPr>
          <p:cNvPr id="108" name="Shape 108"/>
          <p:cNvSpPr txBox="1"/>
          <p:nvPr/>
        </p:nvSpPr>
        <p:spPr>
          <a:xfrm>
            <a:off x="4276550" y="1088075"/>
            <a:ext cx="4712700" cy="3416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Orlando Patterson describes what he believes are the three basic forms of freedom in his book, Freedom. These three forms are personal freedom, sovereignal freedom, and civic freedom. At its core, personal freedom is doing what you want without stepping on the rights of other people. Unlike personal freedom, sovereignal freedom does not require the person to think about anyone else when they make decisions. This type of freedom is often used by dictators, or people with immense power, to make sure they get what they want. The last kind of freedom, civic freedom is the ability to participate fully in the local community and government. This final form of freedom is something that we as Americans take for granted. Having the right to vote is a massive form of civic freedom, yet many capable adults don’t participate in the elections.</a:t>
            </a:r>
            <a:endParaRPr>
              <a:solidFill>
                <a:schemeClr val="dk1"/>
              </a:solidFill>
            </a:endParaRPr>
          </a:p>
          <a:p>
            <a:pPr indent="0" lvl="0" marL="0">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sp>
        <p:nvSpPr>
          <p:cNvPr id="113" name="Shape 11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Freedom Before and After the Revolution</a:t>
            </a:r>
            <a:endParaRPr/>
          </a:p>
        </p:txBody>
      </p:sp>
      <p:sp>
        <p:nvSpPr>
          <p:cNvPr id="114" name="Shape 114"/>
          <p:cNvSpPr txBox="1"/>
          <p:nvPr>
            <p:ph idx="1" type="body"/>
          </p:nvPr>
        </p:nvSpPr>
        <p:spPr>
          <a:xfrm>
            <a:off x="311700" y="1166550"/>
            <a:ext cx="3768000" cy="3416400"/>
          </a:xfrm>
          <a:prstGeom prst="rect">
            <a:avLst/>
          </a:prstGeom>
        </p:spPr>
        <p:txBody>
          <a:bodyPr anchorCtr="0" anchor="t" bIns="91425" lIns="91425" spcFirstLastPara="1" rIns="91425" wrap="square" tIns="91425">
            <a:noAutofit/>
          </a:bodyPr>
          <a:lstStyle/>
          <a:p>
            <a:pPr indent="0" lvl="0" marL="0" rtl="0">
              <a:lnSpc>
                <a:spcPct val="100000"/>
              </a:lnSpc>
              <a:spcBef>
                <a:spcPts val="0"/>
              </a:spcBef>
              <a:spcAft>
                <a:spcPts val="0"/>
              </a:spcAft>
              <a:buNone/>
            </a:pPr>
            <a:r>
              <a:t/>
            </a:r>
            <a:endParaRPr sz="1300">
              <a:solidFill>
                <a:schemeClr val="dk1"/>
              </a:solidFill>
            </a:endParaRPr>
          </a:p>
          <a:p>
            <a:pPr indent="0" lvl="0" marL="0">
              <a:lnSpc>
                <a:spcPct val="100000"/>
              </a:lnSpc>
              <a:spcBef>
                <a:spcPts val="1600"/>
              </a:spcBef>
              <a:spcAft>
                <a:spcPts val="0"/>
              </a:spcAft>
              <a:buNone/>
            </a:pPr>
            <a:r>
              <a:t/>
            </a:r>
            <a:endParaRPr sz="1300">
              <a:solidFill>
                <a:schemeClr val="dk1"/>
              </a:solidFill>
            </a:endParaRPr>
          </a:p>
          <a:p>
            <a:pPr indent="0" lvl="0" marL="0">
              <a:spcBef>
                <a:spcPts val="1600"/>
              </a:spcBef>
              <a:spcAft>
                <a:spcPts val="1600"/>
              </a:spcAft>
              <a:buNone/>
            </a:pPr>
            <a:r>
              <a:t/>
            </a:r>
            <a:endParaRPr/>
          </a:p>
        </p:txBody>
      </p:sp>
      <p:sp>
        <p:nvSpPr>
          <p:cNvPr id="115" name="Shape 115"/>
          <p:cNvSpPr txBox="1"/>
          <p:nvPr/>
        </p:nvSpPr>
        <p:spPr>
          <a:xfrm>
            <a:off x="4459450" y="1166550"/>
            <a:ext cx="4372800" cy="35583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pic>
        <p:nvPicPr>
          <p:cNvPr id="116" name="Shape 116"/>
          <p:cNvPicPr preferRelativeResize="0"/>
          <p:nvPr/>
        </p:nvPicPr>
        <p:blipFill>
          <a:blip r:embed="rId3">
            <a:alphaModFix/>
          </a:blip>
          <a:stretch>
            <a:fillRect/>
          </a:stretch>
        </p:blipFill>
        <p:spPr>
          <a:xfrm>
            <a:off x="-3" y="1017725"/>
            <a:ext cx="2977075" cy="3969451"/>
          </a:xfrm>
          <a:prstGeom prst="rect">
            <a:avLst/>
          </a:prstGeom>
          <a:noFill/>
          <a:ln>
            <a:noFill/>
          </a:ln>
        </p:spPr>
      </p:pic>
      <p:pic>
        <p:nvPicPr>
          <p:cNvPr id="117" name="Shape 117"/>
          <p:cNvPicPr preferRelativeResize="0"/>
          <p:nvPr/>
        </p:nvPicPr>
        <p:blipFill>
          <a:blip r:embed="rId4">
            <a:alphaModFix/>
          </a:blip>
          <a:stretch>
            <a:fillRect/>
          </a:stretch>
        </p:blipFill>
        <p:spPr>
          <a:xfrm>
            <a:off x="3076814" y="1017725"/>
            <a:ext cx="2990381" cy="3969450"/>
          </a:xfrm>
          <a:prstGeom prst="rect">
            <a:avLst/>
          </a:prstGeom>
          <a:noFill/>
          <a:ln>
            <a:noFill/>
          </a:ln>
        </p:spPr>
      </p:pic>
      <p:pic>
        <p:nvPicPr>
          <p:cNvPr id="118" name="Shape 118"/>
          <p:cNvPicPr preferRelativeResize="0"/>
          <p:nvPr/>
        </p:nvPicPr>
        <p:blipFill>
          <a:blip r:embed="rId5">
            <a:alphaModFix/>
          </a:blip>
          <a:stretch>
            <a:fillRect/>
          </a:stretch>
        </p:blipFill>
        <p:spPr>
          <a:xfrm>
            <a:off x="6166925" y="1020267"/>
            <a:ext cx="2977075" cy="396437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